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6.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8.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9.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heme/themeOverride1.xml" ContentType="application/vnd.openxmlformats-officedocument.themeOverr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heme/themeOverride2.xml" ContentType="application/vnd.openxmlformats-officedocument.themeOverr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heme/themeOverride3.xml" ContentType="application/vnd.openxmlformats-officedocument.themeOverride+xml"/>
  <Override PartName="/ppt/notesSlides/notesSlide64.xml" ContentType="application/vnd.openxmlformats-officedocument.presentationml.notesSlide+xml"/>
  <Override PartName="/ppt/theme/themeOverride4.xml" ContentType="application/vnd.openxmlformats-officedocument.themeOverr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theme/themeOverride5.xml" ContentType="application/vnd.openxmlformats-officedocument.themeOverr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theme/themeOverride6.xml" ContentType="application/vnd.openxmlformats-officedocument.themeOverr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3"/>
    <p:sldMasterId id="2147484538" r:id="rId4"/>
    <p:sldMasterId id="2147484687" r:id="rId5"/>
    <p:sldMasterId id="2147484712" r:id="rId6"/>
    <p:sldMasterId id="2147484751" r:id="rId7"/>
    <p:sldMasterId id="2147484805" r:id="rId8"/>
    <p:sldMasterId id="2147484838" r:id="rId9"/>
    <p:sldMasterId id="2147484868" r:id="rId10"/>
    <p:sldMasterId id="2147484883" r:id="rId11"/>
    <p:sldMasterId id="2147484903" r:id="rId12"/>
  </p:sldMasterIdLst>
  <p:notesMasterIdLst>
    <p:notesMasterId r:id="rId106"/>
  </p:notesMasterIdLst>
  <p:handoutMasterIdLst>
    <p:handoutMasterId r:id="rId107"/>
  </p:handoutMasterIdLst>
  <p:sldIdLst>
    <p:sldId id="423" r:id="rId13"/>
    <p:sldId id="598" r:id="rId14"/>
    <p:sldId id="589" r:id="rId15"/>
    <p:sldId id="481" r:id="rId16"/>
    <p:sldId id="482" r:id="rId17"/>
    <p:sldId id="483" r:id="rId18"/>
    <p:sldId id="484" r:id="rId19"/>
    <p:sldId id="485" r:id="rId20"/>
    <p:sldId id="486" r:id="rId21"/>
    <p:sldId id="293" r:id="rId22"/>
    <p:sldId id="404" r:id="rId23"/>
    <p:sldId id="405" r:id="rId24"/>
    <p:sldId id="406" r:id="rId25"/>
    <p:sldId id="431" r:id="rId26"/>
    <p:sldId id="432" r:id="rId27"/>
    <p:sldId id="447" r:id="rId28"/>
    <p:sldId id="448" r:id="rId29"/>
    <p:sldId id="449" r:id="rId30"/>
    <p:sldId id="433" r:id="rId31"/>
    <p:sldId id="434" r:id="rId32"/>
    <p:sldId id="435" r:id="rId33"/>
    <p:sldId id="410" r:id="rId34"/>
    <p:sldId id="587" r:id="rId35"/>
    <p:sldId id="480" r:id="rId36"/>
    <p:sldId id="588" r:id="rId37"/>
    <p:sldId id="436" r:id="rId38"/>
    <p:sldId id="487" r:id="rId39"/>
    <p:sldId id="584" r:id="rId40"/>
    <p:sldId id="585" r:id="rId41"/>
    <p:sldId id="488" r:id="rId42"/>
    <p:sldId id="489" r:id="rId43"/>
    <p:sldId id="592" r:id="rId44"/>
    <p:sldId id="490" r:id="rId45"/>
    <p:sldId id="593" r:id="rId46"/>
    <p:sldId id="454" r:id="rId47"/>
    <p:sldId id="594" r:id="rId48"/>
    <p:sldId id="456" r:id="rId49"/>
    <p:sldId id="455" r:id="rId50"/>
    <p:sldId id="457" r:id="rId51"/>
    <p:sldId id="458" r:id="rId52"/>
    <p:sldId id="459" r:id="rId53"/>
    <p:sldId id="460" r:id="rId54"/>
    <p:sldId id="595" r:id="rId55"/>
    <p:sldId id="461" r:id="rId56"/>
    <p:sldId id="467" r:id="rId57"/>
    <p:sldId id="464" r:id="rId58"/>
    <p:sldId id="462" r:id="rId59"/>
    <p:sldId id="463" r:id="rId60"/>
    <p:sldId id="468" r:id="rId61"/>
    <p:sldId id="465" r:id="rId62"/>
    <p:sldId id="466" r:id="rId63"/>
    <p:sldId id="534" r:id="rId64"/>
    <p:sldId id="535" r:id="rId65"/>
    <p:sldId id="536" r:id="rId66"/>
    <p:sldId id="537" r:id="rId67"/>
    <p:sldId id="538" r:id="rId68"/>
    <p:sldId id="539" r:id="rId69"/>
    <p:sldId id="540" r:id="rId70"/>
    <p:sldId id="541" r:id="rId71"/>
    <p:sldId id="596" r:id="rId72"/>
    <p:sldId id="597" r:id="rId73"/>
    <p:sldId id="542" r:id="rId74"/>
    <p:sldId id="543" r:id="rId75"/>
    <p:sldId id="544" r:id="rId76"/>
    <p:sldId id="545" r:id="rId77"/>
    <p:sldId id="546" r:id="rId78"/>
    <p:sldId id="547" r:id="rId79"/>
    <p:sldId id="548" r:id="rId80"/>
    <p:sldId id="549" r:id="rId81"/>
    <p:sldId id="550" r:id="rId82"/>
    <p:sldId id="559" r:id="rId83"/>
    <p:sldId id="560" r:id="rId84"/>
    <p:sldId id="561" r:id="rId85"/>
    <p:sldId id="562" r:id="rId86"/>
    <p:sldId id="563" r:id="rId87"/>
    <p:sldId id="564" r:id="rId88"/>
    <p:sldId id="565" r:id="rId89"/>
    <p:sldId id="566" r:id="rId90"/>
    <p:sldId id="567" r:id="rId91"/>
    <p:sldId id="568" r:id="rId92"/>
    <p:sldId id="569" r:id="rId93"/>
    <p:sldId id="570" r:id="rId94"/>
    <p:sldId id="571" r:id="rId95"/>
    <p:sldId id="572" r:id="rId96"/>
    <p:sldId id="573" r:id="rId97"/>
    <p:sldId id="574" r:id="rId98"/>
    <p:sldId id="575" r:id="rId99"/>
    <p:sldId id="576" r:id="rId100"/>
    <p:sldId id="577" r:id="rId101"/>
    <p:sldId id="578" r:id="rId102"/>
    <p:sldId id="579" r:id="rId103"/>
    <p:sldId id="580" r:id="rId104"/>
    <p:sldId id="494" r:id="rId10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6B103C9E-1D4A-4452-BA1B-CA8958B818B6}">
          <p14:sldIdLst>
            <p14:sldId id="423"/>
          </p14:sldIdLst>
        </p14:section>
        <p14:section name="Agenda" id="{3952DFB4-6EFB-4D36-ACE7-B1A795AAFF98}">
          <p14:sldIdLst>
            <p14:sldId id="598"/>
            <p14:sldId id="589"/>
          </p14:sldIdLst>
        </p14:section>
        <p14:section name="Why?" id="{F1965C49-ECD0-49F2-8E42-AA04E6BAE45F}">
          <p14:sldIdLst>
            <p14:sldId id="481"/>
            <p14:sldId id="482"/>
            <p14:sldId id="483"/>
            <p14:sldId id="484"/>
            <p14:sldId id="485"/>
            <p14:sldId id="486"/>
          </p14:sldIdLst>
        </p14:section>
        <p14:section name="App Modernization Options" id="{E57BAA24-5157-4A07-A3C2-D95E07721B36}">
          <p14:sldIdLst>
            <p14:sldId id="293"/>
            <p14:sldId id="404"/>
            <p14:sldId id="405"/>
            <p14:sldId id="406"/>
            <p14:sldId id="431"/>
            <p14:sldId id="432"/>
          </p14:sldIdLst>
        </p14:section>
        <p14:section name="12-Factor Apps" id="{AE09BC8D-08FF-4643-9EE6-41B19E05E8B2}">
          <p14:sldIdLst>
            <p14:sldId id="447"/>
            <p14:sldId id="448"/>
            <p14:sldId id="449"/>
          </p14:sldIdLst>
        </p14:section>
        <p14:section name="Containers Intro" id="{0365C43C-5ED5-4278-BB4C-D3AC08CF47D1}">
          <p14:sldIdLst>
            <p14:sldId id="433"/>
            <p14:sldId id="434"/>
            <p14:sldId id="435"/>
            <p14:sldId id="410"/>
            <p14:sldId id="587"/>
            <p14:sldId id="480"/>
            <p14:sldId id="588"/>
            <p14:sldId id="436"/>
            <p14:sldId id="487"/>
          </p14:sldIdLst>
        </p14:section>
        <p14:section name="Container Orchestration" id="{B71EE008-0237-45E7-8DD3-A6B14DF4234F}">
          <p14:sldIdLst>
            <p14:sldId id="584"/>
            <p14:sldId id="585"/>
            <p14:sldId id="488"/>
            <p14:sldId id="489"/>
            <p14:sldId id="592"/>
            <p14:sldId id="490"/>
            <p14:sldId id="593"/>
          </p14:sldIdLst>
        </p14:section>
        <p14:section name="Kubernetes" id="{6CF35218-173B-42ED-B4B7-42210D4E9EE4}">
          <p14:sldIdLst>
            <p14:sldId id="454"/>
            <p14:sldId id="594"/>
            <p14:sldId id="456"/>
            <p14:sldId id="455"/>
            <p14:sldId id="457"/>
            <p14:sldId id="458"/>
            <p14:sldId id="459"/>
            <p14:sldId id="460"/>
            <p14:sldId id="595"/>
            <p14:sldId id="461"/>
            <p14:sldId id="467"/>
            <p14:sldId id="464"/>
          </p14:sldIdLst>
        </p14:section>
        <p14:section name="K8s Core Config Anatomy" id="{DE4AB733-0D7D-4DDA-A815-C5A1BDB0593B}">
          <p14:sldIdLst>
            <p14:sldId id="462"/>
            <p14:sldId id="463"/>
            <p14:sldId id="468"/>
            <p14:sldId id="465"/>
            <p14:sldId id="466"/>
            <p14:sldId id="534"/>
            <p14:sldId id="535"/>
            <p14:sldId id="536"/>
            <p14:sldId id="537"/>
            <p14:sldId id="538"/>
            <p14:sldId id="539"/>
            <p14:sldId id="540"/>
            <p14:sldId id="541"/>
            <p14:sldId id="596"/>
            <p14:sldId id="597"/>
          </p14:sldIdLst>
        </p14:section>
        <p14:section name="Service Discovery and Networking" id="{45BD7C50-A28F-457D-8EC5-B8EEAA812242}">
          <p14:sldIdLst>
            <p14:sldId id="542"/>
            <p14:sldId id="543"/>
            <p14:sldId id="544"/>
            <p14:sldId id="545"/>
            <p14:sldId id="546"/>
            <p14:sldId id="547"/>
            <p14:sldId id="548"/>
            <p14:sldId id="549"/>
            <p14:sldId id="550"/>
          </p14:sldIdLst>
        </p14:section>
        <p14:section name="Scaling" id="{C2CF19BE-A54E-44E6-B70A-484F458E35E4}">
          <p14:sldIdLst/>
        </p14:section>
        <p14:section name="Helm and CI/CD" id="{A27D580C-B5EB-4ADE-8703-83DC8AF5078D}">
          <p14:sldIdLst>
            <p14:sldId id="559"/>
            <p14:sldId id="560"/>
            <p14:sldId id="561"/>
            <p14:sldId id="562"/>
            <p14:sldId id="563"/>
            <p14:sldId id="564"/>
            <p14:sldId id="565"/>
            <p14:sldId id="566"/>
            <p14:sldId id="567"/>
            <p14:sldId id="568"/>
            <p14:sldId id="569"/>
            <p14:sldId id="570"/>
            <p14:sldId id="571"/>
            <p14:sldId id="572"/>
          </p14:sldIdLst>
        </p14:section>
        <p14:section name="RBAC" id="{2264B340-BA05-4692-A65C-6ECC74482BFD}">
          <p14:sldIdLst>
            <p14:sldId id="573"/>
          </p14:sldIdLst>
        </p14:section>
        <p14:section name="Monitoring, Logging and Debugging" id="{824E068A-4687-4800-A78F-9CCB68638646}">
          <p14:sldIdLst>
            <p14:sldId id="574"/>
            <p14:sldId id="575"/>
            <p14:sldId id="576"/>
          </p14:sldIdLst>
        </p14:section>
        <p14:section name="Kubernetes Advanced Concepts" id="{A8D10DC7-B6E5-4DC4-BC5D-7B8AF37D1131}">
          <p14:sldIdLst>
            <p14:sldId id="577"/>
            <p14:sldId id="578"/>
            <p14:sldId id="579"/>
            <p14:sldId id="580"/>
          </p14:sldIdLst>
        </p14:section>
        <p14:section name="Summary" id="{B7D2DCD8-381B-4801-8648-062B10A0DA0B}">
          <p14:sldIdLst>
            <p14:sldId id="49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Anderson (ZUMO)" initials="CA("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FFB900"/>
    <a:srgbClr val="FFFFFF"/>
    <a:srgbClr val="0078D7"/>
    <a:srgbClr val="000000"/>
    <a:srgbClr val="FF8C00"/>
    <a:srgbClr val="D83B01"/>
    <a:srgbClr val="107C10"/>
    <a:srgbClr val="35353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60" autoAdjust="0"/>
    <p:restoredTop sz="94729"/>
  </p:normalViewPr>
  <p:slideViewPr>
    <p:cSldViewPr snapToGrid="0">
      <p:cViewPr varScale="1">
        <p:scale>
          <a:sx n="110" d="100"/>
          <a:sy n="110" d="100"/>
        </p:scale>
        <p:origin x="168" y="168"/>
      </p:cViewPr>
      <p:guideLst/>
    </p:cSldViewPr>
  </p:slideViewPr>
  <p:notesTextViewPr>
    <p:cViewPr>
      <p:scale>
        <a:sx n="1" d="1"/>
        <a:sy n="1" d="1"/>
      </p:scale>
      <p:origin x="0" y="0"/>
    </p:cViewPr>
  </p:notesTextViewPr>
  <p:notesViewPr>
    <p:cSldViewPr snapToGrid="0">
      <p:cViewPr>
        <p:scale>
          <a:sx n="1" d="2"/>
          <a:sy n="1" d="2"/>
        </p:scale>
        <p:origin x="3188" y="6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89.xml"/><Relationship Id="rId102" Type="http://schemas.openxmlformats.org/officeDocument/2006/relationships/slide" Target="slides/slide90.xml"/><Relationship Id="rId103" Type="http://schemas.openxmlformats.org/officeDocument/2006/relationships/slide" Target="slides/slide91.xml"/><Relationship Id="rId104" Type="http://schemas.openxmlformats.org/officeDocument/2006/relationships/slide" Target="slides/slide92.xml"/><Relationship Id="rId105" Type="http://schemas.openxmlformats.org/officeDocument/2006/relationships/slide" Target="slides/slide93.xml"/><Relationship Id="rId106" Type="http://schemas.openxmlformats.org/officeDocument/2006/relationships/notesMaster" Target="notesMasters/notesMaster1.xml"/><Relationship Id="rId107" Type="http://schemas.openxmlformats.org/officeDocument/2006/relationships/handoutMaster" Target="handoutMasters/handout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slideMaster" Target="slideMasters/slideMaster1.xml"/><Relationship Id="rId4" Type="http://schemas.openxmlformats.org/officeDocument/2006/relationships/slideMaster" Target="slideMasters/slideMaster2.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slideMaster" Target="slideMasters/slideMaster6.xml"/><Relationship Id="rId9" Type="http://schemas.openxmlformats.org/officeDocument/2006/relationships/slideMaster" Target="slideMasters/slideMaster7.xml"/><Relationship Id="rId108" Type="http://schemas.openxmlformats.org/officeDocument/2006/relationships/commentAuthors" Target="commentAuthors.xml"/><Relationship Id="rId109" Type="http://schemas.openxmlformats.org/officeDocument/2006/relationships/presProps" Target="presProps.xml"/><Relationship Id="rId147" Type="http://schemas.microsoft.com/office/2015/10/relationships/revisionInfo" Target="revisionInfo.xml"/><Relationship Id="rId10" Type="http://schemas.openxmlformats.org/officeDocument/2006/relationships/slideMaster" Target="slideMasters/slideMaster8.xml"/><Relationship Id="rId11" Type="http://schemas.openxmlformats.org/officeDocument/2006/relationships/slideMaster" Target="slideMasters/slideMaster9.xml"/><Relationship Id="rId12" Type="http://schemas.openxmlformats.org/officeDocument/2006/relationships/slideMaster" Target="slideMasters/slideMaster10.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slide" Target="slides/slide21.xml"/><Relationship Id="rId34" Type="http://schemas.openxmlformats.org/officeDocument/2006/relationships/slide" Target="slides/slide22.xml"/><Relationship Id="rId35" Type="http://schemas.openxmlformats.org/officeDocument/2006/relationships/slide" Target="slides/slide23.xml"/><Relationship Id="rId36" Type="http://schemas.openxmlformats.org/officeDocument/2006/relationships/slide" Target="slides/slide24.xml"/><Relationship Id="rId37" Type="http://schemas.openxmlformats.org/officeDocument/2006/relationships/slide" Target="slides/slide25.xml"/><Relationship Id="rId38" Type="http://schemas.openxmlformats.org/officeDocument/2006/relationships/slide" Target="slides/slide26.xml"/><Relationship Id="rId39" Type="http://schemas.openxmlformats.org/officeDocument/2006/relationships/slide" Target="slides/slide27.xml"/><Relationship Id="rId50" Type="http://schemas.openxmlformats.org/officeDocument/2006/relationships/slide" Target="slides/slide38.xml"/><Relationship Id="rId51" Type="http://schemas.openxmlformats.org/officeDocument/2006/relationships/slide" Target="slides/slide39.xml"/><Relationship Id="rId52" Type="http://schemas.openxmlformats.org/officeDocument/2006/relationships/slide" Target="slides/slide40.xml"/><Relationship Id="rId53" Type="http://schemas.openxmlformats.org/officeDocument/2006/relationships/slide" Target="slides/slide41.xml"/><Relationship Id="rId54" Type="http://schemas.openxmlformats.org/officeDocument/2006/relationships/slide" Target="slides/slide42.xml"/><Relationship Id="rId55" Type="http://schemas.openxmlformats.org/officeDocument/2006/relationships/slide" Target="slides/slide43.xml"/><Relationship Id="rId56" Type="http://schemas.openxmlformats.org/officeDocument/2006/relationships/slide" Target="slides/slide44.xml"/><Relationship Id="rId57" Type="http://schemas.openxmlformats.org/officeDocument/2006/relationships/slide" Target="slides/slide45.xml"/><Relationship Id="rId58" Type="http://schemas.openxmlformats.org/officeDocument/2006/relationships/slide" Target="slides/slide46.xml"/><Relationship Id="rId59" Type="http://schemas.openxmlformats.org/officeDocument/2006/relationships/slide" Target="slides/slide47.xml"/><Relationship Id="rId70" Type="http://schemas.openxmlformats.org/officeDocument/2006/relationships/slide" Target="slides/slide58.xml"/><Relationship Id="rId71" Type="http://schemas.openxmlformats.org/officeDocument/2006/relationships/slide" Target="slides/slide59.xml"/><Relationship Id="rId72" Type="http://schemas.openxmlformats.org/officeDocument/2006/relationships/slide" Target="slides/slide60.xml"/><Relationship Id="rId73" Type="http://schemas.openxmlformats.org/officeDocument/2006/relationships/slide" Target="slides/slide61.xml"/><Relationship Id="rId74" Type="http://schemas.openxmlformats.org/officeDocument/2006/relationships/slide" Target="slides/slide62.xml"/><Relationship Id="rId75" Type="http://schemas.openxmlformats.org/officeDocument/2006/relationships/slide" Target="slides/slide63.xml"/><Relationship Id="rId76" Type="http://schemas.openxmlformats.org/officeDocument/2006/relationships/slide" Target="slides/slide64.xml"/><Relationship Id="rId77" Type="http://schemas.openxmlformats.org/officeDocument/2006/relationships/slide" Target="slides/slide65.xml"/><Relationship Id="rId78" Type="http://schemas.openxmlformats.org/officeDocument/2006/relationships/slide" Target="slides/slide66.xml"/><Relationship Id="rId79" Type="http://schemas.openxmlformats.org/officeDocument/2006/relationships/slide" Target="slides/slide67.xml"/><Relationship Id="rId110" Type="http://schemas.openxmlformats.org/officeDocument/2006/relationships/viewProps" Target="viewProps.xml"/><Relationship Id="rId90" Type="http://schemas.openxmlformats.org/officeDocument/2006/relationships/slide" Target="slides/slide78.xml"/><Relationship Id="rId91" Type="http://schemas.openxmlformats.org/officeDocument/2006/relationships/slide" Target="slides/slide79.xml"/><Relationship Id="rId92" Type="http://schemas.openxmlformats.org/officeDocument/2006/relationships/slide" Target="slides/slide80.xml"/><Relationship Id="rId93" Type="http://schemas.openxmlformats.org/officeDocument/2006/relationships/slide" Target="slides/slide81.xml"/><Relationship Id="rId94" Type="http://schemas.openxmlformats.org/officeDocument/2006/relationships/slide" Target="slides/slide82.xml"/><Relationship Id="rId95" Type="http://schemas.openxmlformats.org/officeDocument/2006/relationships/slide" Target="slides/slide83.xml"/><Relationship Id="rId96" Type="http://schemas.openxmlformats.org/officeDocument/2006/relationships/slide" Target="slides/slide84.xml"/><Relationship Id="rId97" Type="http://schemas.openxmlformats.org/officeDocument/2006/relationships/slide" Target="slides/slide85.xml"/><Relationship Id="rId98" Type="http://schemas.openxmlformats.org/officeDocument/2006/relationships/slide" Target="slides/slide86.xml"/><Relationship Id="rId99" Type="http://schemas.openxmlformats.org/officeDocument/2006/relationships/slide" Target="slides/slide87.xml"/><Relationship Id="rId111" Type="http://schemas.openxmlformats.org/officeDocument/2006/relationships/theme" Target="theme/theme1.xml"/><Relationship Id="rId112" Type="http://schemas.openxmlformats.org/officeDocument/2006/relationships/tableStyles" Target="tableStyles.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40" Type="http://schemas.openxmlformats.org/officeDocument/2006/relationships/slide" Target="slides/slide28.xml"/><Relationship Id="rId41" Type="http://schemas.openxmlformats.org/officeDocument/2006/relationships/slide" Target="slides/slide29.xml"/><Relationship Id="rId42" Type="http://schemas.openxmlformats.org/officeDocument/2006/relationships/slide" Target="slides/slide30.xml"/><Relationship Id="rId43" Type="http://schemas.openxmlformats.org/officeDocument/2006/relationships/slide" Target="slides/slide31.xml"/><Relationship Id="rId44" Type="http://schemas.openxmlformats.org/officeDocument/2006/relationships/slide" Target="slides/slide32.xml"/><Relationship Id="rId45" Type="http://schemas.openxmlformats.org/officeDocument/2006/relationships/slide" Target="slides/slide33.xml"/><Relationship Id="rId46" Type="http://schemas.openxmlformats.org/officeDocument/2006/relationships/slide" Target="slides/slide34.xml"/><Relationship Id="rId47" Type="http://schemas.openxmlformats.org/officeDocument/2006/relationships/slide" Target="slides/slide35.xml"/><Relationship Id="rId48" Type="http://schemas.openxmlformats.org/officeDocument/2006/relationships/slide" Target="slides/slide36.xml"/><Relationship Id="rId49" Type="http://schemas.openxmlformats.org/officeDocument/2006/relationships/slide" Target="slides/slide37.xml"/><Relationship Id="rId60" Type="http://schemas.openxmlformats.org/officeDocument/2006/relationships/slide" Target="slides/slide48.xml"/><Relationship Id="rId61" Type="http://schemas.openxmlformats.org/officeDocument/2006/relationships/slide" Target="slides/slide49.xml"/><Relationship Id="rId62" Type="http://schemas.openxmlformats.org/officeDocument/2006/relationships/slide" Target="slides/slide50.xml"/><Relationship Id="rId63" Type="http://schemas.openxmlformats.org/officeDocument/2006/relationships/slide" Target="slides/slide51.xml"/><Relationship Id="rId64" Type="http://schemas.openxmlformats.org/officeDocument/2006/relationships/slide" Target="slides/slide52.xml"/><Relationship Id="rId65" Type="http://schemas.openxmlformats.org/officeDocument/2006/relationships/slide" Target="slides/slide53.xml"/><Relationship Id="rId66" Type="http://schemas.openxmlformats.org/officeDocument/2006/relationships/slide" Target="slides/slide54.xml"/><Relationship Id="rId67" Type="http://schemas.openxmlformats.org/officeDocument/2006/relationships/slide" Target="slides/slide55.xml"/><Relationship Id="rId68" Type="http://schemas.openxmlformats.org/officeDocument/2006/relationships/slide" Target="slides/slide56.xml"/><Relationship Id="rId69" Type="http://schemas.openxmlformats.org/officeDocument/2006/relationships/slide" Target="slides/slide57.xml"/><Relationship Id="rId100" Type="http://schemas.openxmlformats.org/officeDocument/2006/relationships/slide" Target="slides/slide88.xml"/><Relationship Id="rId80" Type="http://schemas.openxmlformats.org/officeDocument/2006/relationships/slide" Target="slides/slide68.xml"/><Relationship Id="rId81" Type="http://schemas.openxmlformats.org/officeDocument/2006/relationships/slide" Target="slides/slide69.xml"/><Relationship Id="rId82" Type="http://schemas.openxmlformats.org/officeDocument/2006/relationships/slide" Target="slides/slide70.xml"/><Relationship Id="rId83" Type="http://schemas.openxmlformats.org/officeDocument/2006/relationships/slide" Target="slides/slide71.xml"/><Relationship Id="rId84" Type="http://schemas.openxmlformats.org/officeDocument/2006/relationships/slide" Target="slides/slide72.xml"/><Relationship Id="rId85" Type="http://schemas.openxmlformats.org/officeDocument/2006/relationships/slide" Target="slides/slide73.xml"/><Relationship Id="rId86" Type="http://schemas.openxmlformats.org/officeDocument/2006/relationships/slide" Target="slides/slide74.xml"/><Relationship Id="rId87" Type="http://schemas.openxmlformats.org/officeDocument/2006/relationships/slide" Target="slides/slide75.xml"/><Relationship Id="rId88" Type="http://schemas.openxmlformats.org/officeDocument/2006/relationships/slide" Target="slides/slide76.xml"/><Relationship Id="rId89" Type="http://schemas.openxmlformats.org/officeDocument/2006/relationships/slide" Target="slides/slide7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2/2/18 10:35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2/2/18 10:35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10:35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838768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2/2/18 10:35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8227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defTabSz="914400">
              <a:defRPr/>
            </a:pPr>
            <a:fld id="{A6104239-5842-467B-A09D-4193CE28CF54}" type="datetime1">
              <a:rPr lang="en-US" sz="1800" kern="0" smtClean="0">
                <a:solidFill>
                  <a:sysClr val="windowText" lastClr="000000"/>
                </a:solidFill>
              </a:rPr>
              <a:pPr defTabSz="914400">
                <a:defRPr/>
              </a:pPr>
              <a:t>2/2/18</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11</a:t>
            </a:fld>
            <a:endParaRPr lang="en-US" sz="1800" kern="0" dirty="0">
              <a:solidFill>
                <a:sysClr val="windowText" lastClr="000000"/>
              </a:solidFill>
            </a:endParaRPr>
          </a:p>
        </p:txBody>
      </p:sp>
      <p:sp>
        <p:nvSpPr>
          <p:cNvPr id="10" name="Footer Placeholder 9"/>
          <p:cNvSpPr>
            <a:spLocks noGrp="1"/>
          </p:cNvSpPr>
          <p:nvPr>
            <p:ph type="ftr" sz="quarter" idx="14"/>
          </p:nvPr>
        </p:nvSpPr>
        <p:spPr/>
        <p:txBody>
          <a:bodyPr/>
          <a:lstStyle/>
          <a:p>
            <a:pPr marL="0" defTabSz="914099"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63680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4400">
              <a:defRPr/>
            </a:pPr>
            <a:fld id="{C9095CD6-0A44-4E02-9A31-9477FA89C6CC}" type="slidenum">
              <a:rPr lang="en-US" sz="1800" kern="0" smtClean="0">
                <a:solidFill>
                  <a:sysClr val="windowText" lastClr="000000"/>
                </a:solidFill>
              </a:rPr>
              <a:pPr defTabSz="914400">
                <a:defRPr/>
              </a:pPr>
              <a:t>12</a:t>
            </a:fld>
            <a:endParaRPr lang="en-US" sz="1800" kern="0">
              <a:solidFill>
                <a:sysClr val="windowText" lastClr="000000"/>
              </a:solidFill>
            </a:endParaRPr>
          </a:p>
        </p:txBody>
      </p:sp>
    </p:spTree>
    <p:extLst>
      <p:ext uri="{BB962C8B-B14F-4D97-AF65-F5344CB8AC3E}">
        <p14:creationId xmlns:p14="http://schemas.microsoft.com/office/powerpoint/2010/main" val="1622621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9782B9-AC86-4DC7-AC5A-3AA4C70E492F}"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2/2/18 10:35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634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2/2/18 10:35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2660946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2/2/18 10:35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4254995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10:35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40555000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root repo; don’t share code with another app</a:t>
            </a:r>
          </a:p>
          <a:p>
            <a:r>
              <a:rPr lang="en-US" dirty="0"/>
              <a:t>Deploy dependent libs with app</a:t>
            </a:r>
          </a:p>
          <a:p>
            <a:r>
              <a:rPr lang="en-US" dirty="0"/>
              <a:t>No </a:t>
            </a:r>
            <a:r>
              <a:rPr lang="en-US" dirty="0" err="1"/>
              <a:t>config</a:t>
            </a:r>
            <a:r>
              <a:rPr lang="en-US" dirty="0"/>
              <a:t> in code; read from environment </a:t>
            </a:r>
            <a:r>
              <a:rPr lang="en-US" dirty="0" err="1"/>
              <a:t>vars</a:t>
            </a:r>
            <a:endParaRPr lang="en-US" dirty="0"/>
          </a:p>
          <a:p>
            <a:r>
              <a:rPr lang="en-US" dirty="0"/>
              <a:t>Handle unresponsive app dependencies robustly</a:t>
            </a:r>
          </a:p>
          <a:p>
            <a:r>
              <a:rPr lang="en-US" dirty="0"/>
              <a:t>Strictly separate build, release, &amp; run steps</a:t>
            </a:r>
          </a:p>
          <a:p>
            <a:r>
              <a:rPr lang="en-US" dirty="0"/>
              <a:t>Build: Builds a version of the code repo &amp; gathers dependencies</a:t>
            </a:r>
          </a:p>
          <a:p>
            <a:r>
              <a:rPr lang="en-US" dirty="0"/>
              <a:t>Release: Combines build with </a:t>
            </a:r>
            <a:r>
              <a:rPr lang="en-US" dirty="0" err="1"/>
              <a:t>config</a:t>
            </a:r>
            <a:r>
              <a:rPr lang="en-US" dirty="0"/>
              <a:t>  </a:t>
            </a:r>
            <a:r>
              <a:rPr lang="en-US" dirty="0" err="1"/>
              <a:t>ReleaseId</a:t>
            </a:r>
            <a:r>
              <a:rPr lang="en-US" dirty="0"/>
              <a:t> (immutable)</a:t>
            </a:r>
          </a:p>
          <a:p>
            <a:r>
              <a:rPr lang="en-US" dirty="0"/>
              <a:t>Run: Runs app in execution environment</a:t>
            </a:r>
          </a:p>
        </p:txBody>
      </p:sp>
      <p:sp>
        <p:nvSpPr>
          <p:cNvPr id="4" name="Slide Number Placeholder 3"/>
          <p:cNvSpPr>
            <a:spLocks noGrp="1"/>
          </p:cNvSpPr>
          <p:nvPr>
            <p:ph type="sldNum" sz="quarter" idx="10"/>
          </p:nvPr>
        </p:nvSpPr>
        <p:spPr/>
        <p:txBody>
          <a:bodyPr/>
          <a:lstStyle/>
          <a:p>
            <a:pPr defTabSz="914400">
              <a:defRPr/>
            </a:pPr>
            <a:fld id="{D01882A8-7401-4BD1-8A1B-5FE40FC489EB}" type="slidenum">
              <a:rPr lang="en-US" sz="1800" kern="0" smtClean="0">
                <a:solidFill>
                  <a:sysClr val="windowText" lastClr="000000"/>
                </a:solidFill>
              </a:rPr>
              <a:pPr defTabSz="914400">
                <a:defRPr/>
              </a:pPr>
              <a:t>17</a:t>
            </a:fld>
            <a:endParaRPr lang="en-US" sz="1800" kern="0">
              <a:solidFill>
                <a:sysClr val="windowText" lastClr="000000"/>
              </a:solidFill>
            </a:endParaRPr>
          </a:p>
        </p:txBody>
      </p:sp>
    </p:spTree>
    <p:extLst>
      <p:ext uri="{BB962C8B-B14F-4D97-AF65-F5344CB8AC3E}">
        <p14:creationId xmlns:p14="http://schemas.microsoft.com/office/powerpoint/2010/main" val="102311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 executes as 1+ stateless process &amp; shares nothing</a:t>
            </a:r>
          </a:p>
          <a:p>
            <a:r>
              <a:rPr lang="en-US" dirty="0"/>
              <a:t>App listens on ports; avoid using (web) host</a:t>
            </a:r>
          </a:p>
          <a:p>
            <a:r>
              <a:rPr lang="en-US" dirty="0"/>
              <a:t>Use processes for isolation; multiple for concurrency</a:t>
            </a:r>
          </a:p>
          <a:p>
            <a:r>
              <a:rPr lang="en-US" dirty="0"/>
              <a:t>Processes can crash/be killed quickly &amp; start fast</a:t>
            </a:r>
          </a:p>
          <a:p>
            <a:r>
              <a:rPr lang="en-US" dirty="0"/>
              <a:t>Keep dev, staging, &amp; prod environments similar</a:t>
            </a:r>
          </a:p>
          <a:p>
            <a:r>
              <a:rPr lang="en-US" dirty="0"/>
              <a:t>Log to </a:t>
            </a:r>
            <a:r>
              <a:rPr lang="en-US" dirty="0" err="1"/>
              <a:t>stdout</a:t>
            </a:r>
            <a:r>
              <a:rPr lang="en-US" dirty="0"/>
              <a:t> (dev=console; prod=file &amp; archived)</a:t>
            </a:r>
          </a:p>
          <a:p>
            <a:r>
              <a:rPr lang="en-US" dirty="0"/>
              <a:t>Deploy &amp; run admin tasks (scripts) as processes</a:t>
            </a:r>
          </a:p>
          <a:p>
            <a:endParaRPr lang="en-US" dirty="0"/>
          </a:p>
        </p:txBody>
      </p:sp>
      <p:sp>
        <p:nvSpPr>
          <p:cNvPr id="4" name="Slide Number Placeholder 3"/>
          <p:cNvSpPr>
            <a:spLocks noGrp="1"/>
          </p:cNvSpPr>
          <p:nvPr>
            <p:ph type="sldNum" sz="quarter" idx="10"/>
          </p:nvPr>
        </p:nvSpPr>
        <p:spPr/>
        <p:txBody>
          <a:bodyPr/>
          <a:lstStyle/>
          <a:p>
            <a:pPr defTabSz="914400">
              <a:defRPr/>
            </a:pPr>
            <a:fld id="{D01882A8-7401-4BD1-8A1B-5FE40FC489EB}" type="slidenum">
              <a:rPr lang="en-US" sz="1800" kern="0" smtClean="0">
                <a:solidFill>
                  <a:sysClr val="windowText" lastClr="000000"/>
                </a:solidFill>
              </a:rPr>
              <a:pPr defTabSz="914400">
                <a:defRPr/>
              </a:pPr>
              <a:t>18</a:t>
            </a:fld>
            <a:endParaRPr lang="en-US" sz="1800" kern="0">
              <a:solidFill>
                <a:sysClr val="windowText" lastClr="000000"/>
              </a:solidFill>
            </a:endParaRPr>
          </a:p>
        </p:txBody>
      </p:sp>
    </p:spTree>
    <p:extLst>
      <p:ext uri="{BB962C8B-B14F-4D97-AF65-F5344CB8AC3E}">
        <p14:creationId xmlns:p14="http://schemas.microsoft.com/office/powerpoint/2010/main" val="25022430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AA98AD-FEA2-40A5-B6CC-71CC5AE33A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3365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10:39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94219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b="0" i="0" kern="1200" dirty="0">
                <a:solidFill>
                  <a:schemeClr val="tx1"/>
                </a:solidFill>
                <a:effectLst/>
                <a:latin typeface="Segoe UI Light" pitchFamily="34" charset="0"/>
                <a:ea typeface="+mn-ea"/>
                <a:cs typeface="+mn-cs"/>
              </a:rPr>
              <a:t>Encapsulation of Dependencies (Environment Variables, Files, Libraries and Drivers)</a:t>
            </a:r>
          </a:p>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72173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AA98AD-FEA2-40A5-B6CC-71CC5AE33A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64973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69B800-F445-FB48-99F6-3219B9CAF2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65623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10:35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8114394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69B800-F445-FB48-99F6-3219B9CAF208}" type="slidenum">
              <a:rPr lang="en-US" smtClean="0"/>
              <a:t>24</a:t>
            </a:fld>
            <a:endParaRPr lang="en-US"/>
          </a:p>
        </p:txBody>
      </p:sp>
    </p:spTree>
    <p:extLst>
      <p:ext uri="{BB962C8B-B14F-4D97-AF65-F5344CB8AC3E}">
        <p14:creationId xmlns:p14="http://schemas.microsoft.com/office/powerpoint/2010/main" val="29816670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69B800-F445-FB48-99F6-3219B9CAF208}" type="slidenum">
              <a:rPr lang="en-US" smtClean="0"/>
              <a:t>25</a:t>
            </a:fld>
            <a:endParaRPr lang="en-US"/>
          </a:p>
        </p:txBody>
      </p:sp>
    </p:spTree>
    <p:extLst>
      <p:ext uri="{BB962C8B-B14F-4D97-AF65-F5344CB8AC3E}">
        <p14:creationId xmlns:p14="http://schemas.microsoft.com/office/powerpoint/2010/main" val="24334685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10:35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45818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85E4C38-3189-4B06-A967-45763439661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46316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697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183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10:35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019365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18403405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28828773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effectLst/>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0462823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10:35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266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69B800-F445-FB48-99F6-3219B9CAF2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51575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10:35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5399800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10:35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5979303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573406-4860-9849-8211-3D70A76E9C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9231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10:35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1911413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Api</a:t>
            </a:r>
            <a:r>
              <a:rPr lang="en-US" dirty="0"/>
              <a:t>-server</a:t>
            </a:r>
          </a:p>
          <a:p>
            <a:pPr marL="171450" indent="-171450">
              <a:buFontTx/>
              <a:buChar char="-"/>
            </a:pPr>
            <a:r>
              <a:rPr lang="en-US" baseline="0" dirty="0"/>
              <a:t>Many different flags or switches to configure</a:t>
            </a:r>
          </a:p>
          <a:p>
            <a:pPr marL="171450" indent="-171450">
              <a:buFontTx/>
              <a:buChar char="-"/>
            </a:pPr>
            <a:r>
              <a:rPr lang="en-US" baseline="0" dirty="0"/>
              <a:t>REST interface</a:t>
            </a:r>
            <a:endParaRPr lang="en-US" dirty="0"/>
          </a:p>
          <a:p>
            <a:r>
              <a:rPr lang="en-US" dirty="0" err="1"/>
              <a:t>Etcd</a:t>
            </a:r>
            <a:endParaRPr lang="en-US"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Distributed, highly available key store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Written and maintained by CoreOS</a:t>
            </a:r>
          </a:p>
          <a:p>
            <a:pPr marL="171450" indent="-171450">
              <a:buFontTx/>
              <a:buChar char="-"/>
            </a:pPr>
            <a:r>
              <a:rPr lang="en-US" sz="1200" dirty="0"/>
              <a:t>Raft consensus algorithm</a:t>
            </a:r>
          </a:p>
          <a:p>
            <a:pPr marL="171450" indent="-171450">
              <a:buFontTx/>
              <a:buChar char="-"/>
            </a:pPr>
            <a:r>
              <a:rPr lang="en" sz="1200" dirty="0"/>
              <a:t>watches, keys, values</a:t>
            </a:r>
            <a:endParaRPr lang="en-US" sz="1200" dirty="0"/>
          </a:p>
          <a:p>
            <a:pPr marL="171450" indent="-171450">
              <a:buFontTx/>
              <a:buChar char="-"/>
            </a:pPr>
            <a:r>
              <a:rPr lang="en" sz="1200" dirty="0"/>
              <a:t>etcd3</a:t>
            </a:r>
            <a:r>
              <a:rPr lang="en-US" sz="1200" dirty="0"/>
              <a:t> standard beginning with </a:t>
            </a:r>
            <a:r>
              <a:rPr lang="en" sz="1200" dirty="0"/>
              <a:t>Kubernetes 1.6</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Scheduler:</a:t>
            </a:r>
            <a:r>
              <a:rPr lang="en-US" sz="1200" baseline="0" dirty="0"/>
              <a:t>  </a:t>
            </a:r>
            <a:r>
              <a:rPr lang="en-US" sz="1200" dirty="0"/>
              <a:t>“Policy-rich, topology-aware, workload-specific function that significantly impacts availability, performance, and capacity”</a:t>
            </a:r>
          </a:p>
          <a:p>
            <a:pPr marL="0" indent="0">
              <a:buFontTx/>
              <a:buNone/>
            </a:pP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744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2/2/18 10:35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88658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43178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10:35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2631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10:35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4562907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10:35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26426655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10:35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4594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10:35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73414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10:35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51501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10:35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51800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9A6537-B635-4B6F-A56C-DFA7B87AEE9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10:35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67672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10:35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7974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271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10:35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98405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10:35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94232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10:35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20496034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10:35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21399565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10:35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9672216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10:35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40733761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10:35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34137700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10:35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37471654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10:35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14007180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10:35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2123701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4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2/2/18 10:35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15860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10:35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36629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10:35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90549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10:35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28037545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10:35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72523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035581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5257740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10:35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18781104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the backend Service is created, the Kubernetes master assigns a virtual IP address, for example 10.0.0.1. Assuming the Service port is 1234, the Service is observed by all of the </a:t>
            </a:r>
            <a:r>
              <a:rPr lang="en-US" err="1"/>
              <a:t>kube</a:t>
            </a:r>
            <a:r>
              <a:rPr lang="en-US"/>
              <a:t>-proxy instances in the cluster. When a proxy sees a new Service, it installs a series of iptables rules which redirect from the VIP to per-Service rules. The per-Service rules link to per-Endpoint rules which redirect (Destination NAT) to the backends.</a:t>
            </a:r>
          </a:p>
          <a:p>
            <a:r>
              <a:rPr lang="en-US"/>
              <a:t>When a client connects to the VIP the iptables rule kicks in. A backend is chosen (either based on session affinity or randomly) and packets are redirected to the backend. Unlike the </a:t>
            </a:r>
            <a:r>
              <a:rPr lang="en-US" err="1"/>
              <a:t>userspace</a:t>
            </a:r>
            <a:r>
              <a:rPr lang="en-US"/>
              <a:t> proxy, packets are never copied to </a:t>
            </a:r>
            <a:r>
              <a:rPr lang="en-US" err="1"/>
              <a:t>userspace</a:t>
            </a:r>
            <a:r>
              <a:rPr lang="en-US"/>
              <a:t>, the </a:t>
            </a:r>
            <a:r>
              <a:rPr lang="en-US" err="1"/>
              <a:t>kube</a:t>
            </a:r>
            <a:r>
              <a:rPr lang="en-US"/>
              <a:t>-proxy does not have to be running for the VIP to work, and the client IP is not altered.</a:t>
            </a:r>
            <a:endParaRPr/>
          </a:p>
          <a:p>
            <a:r>
              <a:rPr lang="en-US"/>
              <a:t>This same basic flow executes when traffic comes in through a node-port or through a load-balancer, though in those cases the client IP does get altered.</a:t>
            </a:r>
            <a:endParaRPr/>
          </a:p>
          <a:p>
            <a:endParaRPr lang="en-US">
              <a:cs typeface="Segoe UI Light"/>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10:35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18980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NOTE ON ENVIRONMENT VARIABLES: This does imply an ordering requirement</a:t>
            </a:r>
            <a:r>
              <a:rPr lang="en-US"/>
              <a:t> - any Service that a Pod wants to access must be created before the Pod itself, or else the environment variables will not be populated. DNS does not have this restriction.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10:35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701524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I</a:t>
            </a:r>
          </a:p>
          <a:p>
            <a:pPr marL="171450" indent="-171450">
              <a:buFont typeface="Arial" charset="0"/>
              <a:buChar char="•"/>
            </a:pPr>
            <a:r>
              <a:rPr lang="en-US" sz="900" b="0" i="0" kern="1200" dirty="0">
                <a:solidFill>
                  <a:schemeClr val="tx1"/>
                </a:solidFill>
                <a:effectLst/>
                <a:latin typeface="Segoe UI Light" pitchFamily="34" charset="0"/>
                <a:ea typeface="+mn-ea"/>
                <a:cs typeface="+mn-cs"/>
              </a:rPr>
              <a:t>Pods won’t survive scheduling failures, node failures, or other evictions, such as due to lack of resources, or in the case of node maintenance.</a:t>
            </a:r>
          </a:p>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10:35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3150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2/2/18 10:35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34530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I</a:t>
            </a:r>
          </a:p>
          <a:p>
            <a:pPr marL="171450" indent="-171450">
              <a:buFont typeface="Arial" charset="0"/>
              <a:buChar char="•"/>
            </a:pPr>
            <a:r>
              <a:rPr lang="en-US" sz="900" b="0" i="0" kern="1200" dirty="0">
                <a:solidFill>
                  <a:schemeClr val="tx1"/>
                </a:solidFill>
                <a:effectLst/>
                <a:latin typeface="Segoe UI Light" pitchFamily="34" charset="0"/>
                <a:ea typeface="+mn-ea"/>
                <a:cs typeface="+mn-cs"/>
              </a:rPr>
              <a:t>Pods won’t survive scheduling failures, node failures, or other evictions, such as due to lack of resources, or in the case of node maintenance.</a:t>
            </a:r>
          </a:p>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10:35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508381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10:35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79360199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10:35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9594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sz="900" b="0" i="0" kern="1200">
              <a:solidFill>
                <a:schemeClr val="tx1"/>
              </a:solidFill>
              <a:effectLst/>
              <a:latin typeface="Segoe UI Light"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428939968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10:35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752518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10:35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1857535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1680220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10:35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226316222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10:35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15115351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4" name="Shape 3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2237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2/2/18 10:35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775516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345100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5071169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5958580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6339514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10:35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84</a:t>
            </a:fld>
            <a:endParaRPr lang="en-US"/>
          </a:p>
        </p:txBody>
      </p:sp>
    </p:spTree>
    <p:extLst>
      <p:ext uri="{BB962C8B-B14F-4D97-AF65-F5344CB8AC3E}">
        <p14:creationId xmlns:p14="http://schemas.microsoft.com/office/powerpoint/2010/main" val="176252797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2/2/18 10:35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85</a:t>
            </a:fld>
            <a:endParaRPr lang="en-US"/>
          </a:p>
        </p:txBody>
      </p:sp>
    </p:spTree>
    <p:extLst>
      <p:ext uri="{BB962C8B-B14F-4D97-AF65-F5344CB8AC3E}">
        <p14:creationId xmlns:p14="http://schemas.microsoft.com/office/powerpoint/2010/main" val="268772449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dirty="0">
                <a:solidFill>
                  <a:schemeClr val="tx1"/>
                </a:solidFill>
                <a:effectLst/>
                <a:latin typeface="Segoe UI Light" pitchFamily="34" charset="0"/>
                <a:ea typeface="+mn-ea"/>
                <a:cs typeface="+mn-cs"/>
              </a:rPr>
              <a:t>Look</a:t>
            </a:r>
            <a:r>
              <a:rPr lang="en-US" sz="900" b="0" i="0" kern="1200" baseline="0" dirty="0">
                <a:solidFill>
                  <a:schemeClr val="tx1"/>
                </a:solidFill>
                <a:effectLst/>
                <a:latin typeface="Segoe UI Light" pitchFamily="34" charset="0"/>
                <a:ea typeface="+mn-ea"/>
                <a:cs typeface="+mn-cs"/>
              </a:rPr>
              <a:t> at liveness</a:t>
            </a:r>
          </a:p>
          <a:p>
            <a:pPr marL="171450" indent="-171450">
              <a:buFont typeface="Arial" charset="0"/>
              <a:buChar char="•"/>
            </a:pPr>
            <a:r>
              <a:rPr lang="en-US" sz="900" b="0" i="0" kern="1200" baseline="0" dirty="0">
                <a:solidFill>
                  <a:schemeClr val="tx1"/>
                </a:solidFill>
                <a:effectLst/>
                <a:latin typeface="Segoe UI Light" pitchFamily="34" charset="0"/>
                <a:ea typeface="+mn-ea"/>
                <a:cs typeface="+mn-cs"/>
              </a:rPr>
              <a:t>Look at readiness</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10:35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575664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10:35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906680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10:35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77212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10:35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991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6134C8-AC9E-49DD-B3D6-722B1A93F18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2/2/18 10:35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221081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10:35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591656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10:35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632446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2/2/18 10:35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268003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a:p>
        </p:txBody>
      </p:sp>
    </p:spTree>
    <p:extLst>
      <p:ext uri="{BB962C8B-B14F-4D97-AF65-F5344CB8AC3E}">
        <p14:creationId xmlns:p14="http://schemas.microsoft.com/office/powerpoint/2010/main" val="4108998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emf"/></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microsoft.com/office/2007/relationships/hdphoto" Target="../media/hdphoto1.wdp"/></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emf"/><Relationship Id="rId3" Type="http://schemas.openxmlformats.org/officeDocument/2006/relationships/image" Target="../media/image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emf"/></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emf"/></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emf"/></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emf"/></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021453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4996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29692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003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0921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579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4758900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071011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228557" indent="-228557">
              <a:spcBef>
                <a:spcPts val="600"/>
              </a:spcBef>
              <a:buFont typeface="Arial" charset="0"/>
              <a:buChar char="•"/>
              <a:defRPr sz="2000"/>
            </a:lvl2pPr>
            <a:lvl3pPr marL="457112" indent="-228557">
              <a:spcBef>
                <a:spcPts val="600"/>
              </a:spcBef>
              <a:buFont typeface="Arial" charset="0"/>
              <a:buChar char="•"/>
              <a:defRPr/>
            </a:lvl3pPr>
            <a:lvl4pPr marL="685669" indent="-228557">
              <a:spcBef>
                <a:spcPts val="600"/>
              </a:spcBef>
              <a:buFont typeface="Arial" charset="0"/>
              <a:buChar char="•"/>
              <a:defRPr/>
            </a:lvl4pPr>
            <a:lvl5pPr marL="914224" indent="-228557">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379211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7932054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9381609"/>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925905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612295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0571818"/>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1"/>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206106735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1" y="1"/>
            <a:ext cx="6217920" cy="6995160"/>
          </a:xfrm>
        </p:spPr>
        <p:txBody>
          <a:bodyPr/>
          <a:lstStyle/>
          <a:p>
            <a:endParaRPr lang="en-US"/>
          </a:p>
        </p:txBody>
      </p:sp>
      <p:sp>
        <p:nvSpPr>
          <p:cNvPr id="6" name="Text Placeholder 5"/>
          <p:cNvSpPr>
            <a:spLocks noGrp="1"/>
          </p:cNvSpPr>
          <p:nvPr>
            <p:ph type="body" sz="quarter" idx="11"/>
          </p:nvPr>
        </p:nvSpPr>
        <p:spPr>
          <a:xfrm>
            <a:off x="365760"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996299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1" y="1"/>
            <a:ext cx="6217920" cy="6995160"/>
          </a:xfrm>
        </p:spPr>
        <p:txBody>
          <a:bodyPr/>
          <a:lstStyle/>
          <a:p>
            <a:endParaRPr lang="en-US"/>
          </a:p>
        </p:txBody>
      </p:sp>
      <p:sp>
        <p:nvSpPr>
          <p:cNvPr id="6" name="Text Placeholder 5"/>
          <p:cNvSpPr>
            <a:spLocks noGrp="1"/>
          </p:cNvSpPr>
          <p:nvPr>
            <p:ph type="body" sz="quarter" idx="11"/>
          </p:nvPr>
        </p:nvSpPr>
        <p:spPr>
          <a:xfrm>
            <a:off x="6583681"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686137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1" y="1097281"/>
            <a:ext cx="7315200" cy="1181862"/>
          </a:xfrm>
          <a:noFill/>
        </p:spPr>
        <p:txBody>
          <a:bodyPr tIns="91440" bIns="91440" anchor="t" anchorCtr="0">
            <a:spAutoFit/>
          </a:bodyPr>
          <a:lstStyle>
            <a:lvl1pPr>
              <a:defRPr sz="7198"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16554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4747090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5729459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404755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77977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1"/>
            <a:ext cx="11704320" cy="2043636"/>
          </a:xfrm>
        </p:spPr>
        <p:txBody>
          <a:bodyPr>
            <a:spAutoFit/>
          </a:bodyPr>
          <a:lstStyle>
            <a:lvl1pPr marL="0" indent="0">
              <a:spcBef>
                <a:spcPts val="600"/>
              </a:spcBef>
              <a:buNone/>
              <a:defRPr sz="31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557"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112"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669"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224"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246608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557"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112"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669"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224"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2781"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268157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969912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0"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34503680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42163458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231838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5196">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322176585"/>
      </p:ext>
    </p:extLst>
  </p:cSld>
  <p:clrMapOvr>
    <a:masterClrMapping/>
  </p:clrMapOvr>
  <p:transition spd="med">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059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99496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4645882"/>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30411236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109119"/>
            <a:fld id="{350DE342-D4AC-4E23-8642-C9E9A95F063C}" type="datetimeFigureOut">
              <a:rPr lang="en-US" sz="1836" smtClean="0">
                <a:solidFill>
                  <a:prstClr val="black">
                    <a:tint val="75000"/>
                  </a:prstClr>
                </a:solidFill>
              </a:rPr>
              <a:pPr defTabSz="1109119"/>
              <a:t>2/2/18</a:t>
            </a:fld>
            <a:endParaRPr lang="en-US" sz="1836">
              <a:solidFill>
                <a:prstClr val="black">
                  <a:tint val="75000"/>
                </a:prstClr>
              </a:solidFill>
            </a:endParaRPr>
          </a:p>
        </p:txBody>
      </p:sp>
      <p:sp>
        <p:nvSpPr>
          <p:cNvPr id="5" name="Footer Placeholder 4"/>
          <p:cNvSpPr>
            <a:spLocks noGrp="1"/>
          </p:cNvSpPr>
          <p:nvPr>
            <p:ph type="ftr" sz="quarter" idx="11"/>
          </p:nvPr>
        </p:nvSpPr>
        <p:spPr/>
        <p:txBody>
          <a:bodyPr/>
          <a:lstStyle/>
          <a:p>
            <a:pPr defTabSz="1109119"/>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109119"/>
            <a:fld id="{66F619C3-7D96-4230-A702-E5C0C4C46E62}" type="slidenum">
              <a:rPr lang="en-US" smtClean="0">
                <a:solidFill>
                  <a:prstClr val="black">
                    <a:tint val="75000"/>
                  </a:prstClr>
                </a:solidFill>
              </a:rPr>
              <a:pPr defTabSz="1109119"/>
              <a:t>‹#›</a:t>
            </a:fld>
            <a:endParaRPr lang="en-US">
              <a:solidFill>
                <a:prstClr val="black">
                  <a:tint val="75000"/>
                </a:prstClr>
              </a:solidFill>
            </a:endParaRPr>
          </a:p>
        </p:txBody>
      </p:sp>
    </p:spTree>
    <p:extLst>
      <p:ext uri="{BB962C8B-B14F-4D97-AF65-F5344CB8AC3E}">
        <p14:creationId xmlns:p14="http://schemas.microsoft.com/office/powerpoint/2010/main" val="320860213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36420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65421"/>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195044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326132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986723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345191505"/>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117947881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4196088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17572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p:transition spd="med">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27294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3981882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352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416943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84157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46437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23256601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96322089"/>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990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885007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7"/>
            </a:lvl1pPr>
          </a:lstStyle>
          <a:p>
            <a:r>
              <a:rPr lang="en-US"/>
              <a:t>Click to edit Master title style</a:t>
            </a:r>
            <a:endParaRPr lang="fr-F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02/02/2018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6541973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02/02/2018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64777744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6"/>
            <a:ext cx="10726460" cy="2909528"/>
          </a:xfrm>
        </p:spPr>
        <p:txBody>
          <a:bodyPr anchor="b"/>
          <a:lstStyle>
            <a:lvl1pPr>
              <a:defRPr sz="6117"/>
            </a:lvl1pPr>
          </a:lstStyle>
          <a:p>
            <a:r>
              <a:rPr lang="en-US"/>
              <a:t>Click to edit Master title style</a:t>
            </a:r>
            <a:endParaRPr lang="fr-FR"/>
          </a:p>
        </p:txBody>
      </p:sp>
      <p:sp>
        <p:nvSpPr>
          <p:cNvPr id="3" name="Text Placeholder 2"/>
          <p:cNvSpPr>
            <a:spLocks noGrp="1"/>
          </p:cNvSpPr>
          <p:nvPr>
            <p:ph type="body" idx="1"/>
          </p:nvPr>
        </p:nvSpPr>
        <p:spPr>
          <a:xfrm>
            <a:off x="848530" y="4680829"/>
            <a:ext cx="10726460" cy="1530052"/>
          </a:xfrm>
        </p:spPr>
        <p:txBody>
          <a:bodyPr/>
          <a:lstStyle>
            <a:lvl1pPr marL="0" indent="0">
              <a:buNone/>
              <a:defRPr sz="2448">
                <a:solidFill>
                  <a:schemeClr val="tx1">
                    <a:tint val="75000"/>
                  </a:schemeClr>
                </a:solidFill>
              </a:defRPr>
            </a:lvl1pPr>
            <a:lvl2pPr marL="466209" indent="0">
              <a:buNone/>
              <a:defRPr sz="2040">
                <a:solidFill>
                  <a:schemeClr val="tx1">
                    <a:tint val="75000"/>
                  </a:schemeClr>
                </a:solidFill>
              </a:defRPr>
            </a:lvl2pPr>
            <a:lvl3pPr marL="932418" indent="0">
              <a:buNone/>
              <a:defRPr sz="1836">
                <a:solidFill>
                  <a:schemeClr val="tx1">
                    <a:tint val="75000"/>
                  </a:schemeClr>
                </a:solidFill>
              </a:defRPr>
            </a:lvl3pPr>
            <a:lvl4pPr marL="1398627" indent="0">
              <a:buNone/>
              <a:defRPr sz="1632">
                <a:solidFill>
                  <a:schemeClr val="tx1">
                    <a:tint val="75000"/>
                  </a:schemeClr>
                </a:solidFill>
              </a:defRPr>
            </a:lvl4pPr>
            <a:lvl5pPr marL="1864835" indent="0">
              <a:buNone/>
              <a:defRPr sz="1632">
                <a:solidFill>
                  <a:schemeClr val="tx1">
                    <a:tint val="75000"/>
                  </a:schemeClr>
                </a:solidFill>
              </a:defRPr>
            </a:lvl5pPr>
            <a:lvl6pPr marL="2331044" indent="0">
              <a:buNone/>
              <a:defRPr sz="1632">
                <a:solidFill>
                  <a:schemeClr val="tx1">
                    <a:tint val="75000"/>
                  </a:schemeClr>
                </a:solidFill>
              </a:defRPr>
            </a:lvl6pPr>
            <a:lvl7pPr marL="2797253" indent="0">
              <a:buNone/>
              <a:defRPr sz="1632">
                <a:solidFill>
                  <a:schemeClr val="tx1">
                    <a:tint val="75000"/>
                  </a:schemeClr>
                </a:solidFill>
              </a:defRPr>
            </a:lvl7pPr>
            <a:lvl8pPr marL="3263461" indent="0">
              <a:buNone/>
              <a:defRPr sz="1632">
                <a:solidFill>
                  <a:schemeClr val="tx1">
                    <a:tint val="75000"/>
                  </a:schemeClr>
                </a:solidFill>
              </a:defRPr>
            </a:lvl8pPr>
            <a:lvl9pPr marL="3729669"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02/02/2018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47452737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02/02/2018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41030936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5"/>
            <a:ext cx="10726460" cy="1351952"/>
          </a:xfrm>
        </p:spPr>
        <p:txBody>
          <a:bodyPr/>
          <a:lstStyle/>
          <a:p>
            <a:r>
              <a:rPr lang="en-US"/>
              <a:t>Click to edit Master title style</a:t>
            </a:r>
            <a:endParaRPr lang="fr-FR"/>
          </a:p>
        </p:txBody>
      </p:sp>
      <p:sp>
        <p:nvSpPr>
          <p:cNvPr id="3" name="Text Placeholder 2"/>
          <p:cNvSpPr>
            <a:spLocks noGrp="1"/>
          </p:cNvSpPr>
          <p:nvPr>
            <p:ph type="body" idx="1"/>
          </p:nvPr>
        </p:nvSpPr>
        <p:spPr>
          <a:xfrm>
            <a:off x="856629" y="1714631"/>
            <a:ext cx="5261211" cy="840314"/>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Edit Master text styles</a:t>
            </a:r>
          </a:p>
        </p:txBody>
      </p:sp>
      <p:sp>
        <p:nvSpPr>
          <p:cNvPr id="4" name="Content Placeholder 3"/>
          <p:cNvSpPr>
            <a:spLocks noGrp="1"/>
          </p:cNvSpPr>
          <p:nvPr>
            <p:ph sz="half" idx="2"/>
          </p:nvPr>
        </p:nvSpPr>
        <p:spPr>
          <a:xfrm>
            <a:off x="856629"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98F9D577-6DFE-496C-95E3-AAB1C3CD6653}" type="datetimeFigureOut">
              <a:rPr lang="fr-FR" smtClean="0">
                <a:solidFill>
                  <a:prstClr val="black">
                    <a:tint val="75000"/>
                  </a:prstClr>
                </a:solidFill>
              </a:rPr>
              <a:pPr/>
              <a:t>02/02/2018</a:t>
            </a:fld>
            <a:endParaRPr lang="fr-FR">
              <a:solidFill>
                <a:prstClr val="black">
                  <a:tint val="75000"/>
                </a:prstClr>
              </a:solidFill>
            </a:endParaRPr>
          </a:p>
        </p:txBody>
      </p:sp>
      <p:sp>
        <p:nvSpPr>
          <p:cNvPr id="8" name="Footer Placeholder 7"/>
          <p:cNvSpPr>
            <a:spLocks noGrp="1"/>
          </p:cNvSpPr>
          <p:nvPr>
            <p:ph type="ftr" sz="quarter" idx="11"/>
          </p:nvPr>
        </p:nvSpPr>
        <p:spPr/>
        <p:txBody>
          <a:bodyPr/>
          <a:lstStyle/>
          <a:p>
            <a:endParaRPr lang="fr-FR">
              <a:solidFill>
                <a:prstClr val="black">
                  <a:tint val="75000"/>
                </a:prstClr>
              </a:solidFill>
            </a:endParaRPr>
          </a:p>
        </p:txBody>
      </p:sp>
      <p:sp>
        <p:nvSpPr>
          <p:cNvPr id="9" name="Slide Number Placeholder 8"/>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0128696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98F9D577-6DFE-496C-95E3-AAB1C3CD6653}" type="datetimeFigureOut">
              <a:rPr lang="fr-FR" smtClean="0">
                <a:solidFill>
                  <a:prstClr val="black">
                    <a:tint val="75000"/>
                  </a:prstClr>
                </a:solidFill>
              </a:rPr>
              <a:pPr/>
              <a:t>02/02/2018</a:t>
            </a:fld>
            <a:endParaRPr lang="fr-FR">
              <a:solidFill>
                <a:prstClr val="black">
                  <a:tint val="75000"/>
                </a:prstClr>
              </a:solidFill>
            </a:endParaRPr>
          </a:p>
        </p:txBody>
      </p:sp>
      <p:sp>
        <p:nvSpPr>
          <p:cNvPr id="4" name="Footer Placeholder 3"/>
          <p:cNvSpPr>
            <a:spLocks noGrp="1"/>
          </p:cNvSpPr>
          <p:nvPr>
            <p:ph type="ftr" sz="quarter" idx="11"/>
          </p:nvPr>
        </p:nvSpPr>
        <p:spPr/>
        <p:txBody>
          <a:bodyPr/>
          <a:lstStyle/>
          <a:p>
            <a:endParaRPr lang="fr-FR">
              <a:solidFill>
                <a:prstClr val="black">
                  <a:tint val="75000"/>
                </a:prstClr>
              </a:solidFill>
            </a:endParaRPr>
          </a:p>
        </p:txBody>
      </p:sp>
      <p:sp>
        <p:nvSpPr>
          <p:cNvPr id="5" name="Slide Number Placeholder 4"/>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01192919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F9D577-6DFE-496C-95E3-AAB1C3CD6653}" type="datetimeFigureOut">
              <a:rPr lang="fr-FR" smtClean="0">
                <a:solidFill>
                  <a:prstClr val="black">
                    <a:tint val="75000"/>
                  </a:prstClr>
                </a:solidFill>
              </a:rPr>
              <a:pPr/>
              <a:t>02/02/2018</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05563809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9" y="466302"/>
            <a:ext cx="4011087" cy="1632056"/>
          </a:xfrm>
        </p:spPr>
        <p:txBody>
          <a:bodyPr anchor="b"/>
          <a:lstStyle>
            <a:lvl1pPr>
              <a:defRPr sz="3264"/>
            </a:lvl1pPr>
          </a:lstStyle>
          <a:p>
            <a:r>
              <a:rPr lang="en-US"/>
              <a:t>Click to edit Master title style</a:t>
            </a:r>
            <a:endParaRPr lang="fr-FR"/>
          </a:p>
        </p:txBody>
      </p:sp>
      <p:sp>
        <p:nvSpPr>
          <p:cNvPr id="3" name="Content Placeholder 2"/>
          <p:cNvSpPr>
            <a:spLocks noGrp="1"/>
          </p:cNvSpPr>
          <p:nvPr>
            <p:ph idx="1"/>
          </p:nvPr>
        </p:nvSpPr>
        <p:spPr>
          <a:xfrm>
            <a:off x="5287123" y="1007084"/>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56629" y="2098357"/>
            <a:ext cx="4011087" cy="3887467"/>
          </a:xfrm>
        </p:spPr>
        <p:txBody>
          <a:bodyPr/>
          <a:lstStyle>
            <a:lvl1pPr marL="0" indent="0">
              <a:buNone/>
              <a:defRPr sz="1632"/>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02/02/2018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07747688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9" y="466302"/>
            <a:ext cx="4011087" cy="1632056"/>
          </a:xfrm>
        </p:spPr>
        <p:txBody>
          <a:bodyPr anchor="b"/>
          <a:lstStyle>
            <a:lvl1pPr>
              <a:defRPr sz="3264"/>
            </a:lvl1pPr>
          </a:lstStyle>
          <a:p>
            <a:r>
              <a:rPr lang="en-US"/>
              <a:t>Click to edit Master title style</a:t>
            </a:r>
            <a:endParaRPr lang="fr-FR"/>
          </a:p>
        </p:txBody>
      </p:sp>
      <p:sp>
        <p:nvSpPr>
          <p:cNvPr id="3" name="Picture Placeholder 2"/>
          <p:cNvSpPr>
            <a:spLocks noGrp="1"/>
          </p:cNvSpPr>
          <p:nvPr>
            <p:ph type="pic" idx="1"/>
          </p:nvPr>
        </p:nvSpPr>
        <p:spPr>
          <a:xfrm>
            <a:off x="5287123" y="1007084"/>
            <a:ext cx="6295965" cy="4970646"/>
          </a:xfrm>
        </p:spPr>
        <p:txBody>
          <a:bodyPr/>
          <a:lstStyle>
            <a:lvl1pPr marL="0" indent="0">
              <a:buNone/>
              <a:defRPr sz="3264"/>
            </a:lvl1pPr>
            <a:lvl2pPr marL="466209" indent="0">
              <a:buNone/>
              <a:defRPr sz="2856"/>
            </a:lvl2pPr>
            <a:lvl3pPr marL="932418" indent="0">
              <a:buNone/>
              <a:defRPr sz="2448"/>
            </a:lvl3pPr>
            <a:lvl4pPr marL="1398627" indent="0">
              <a:buNone/>
              <a:defRPr sz="2040"/>
            </a:lvl4pPr>
            <a:lvl5pPr marL="1864835" indent="0">
              <a:buNone/>
              <a:defRPr sz="2040"/>
            </a:lvl5pPr>
            <a:lvl6pPr marL="2331044" indent="0">
              <a:buNone/>
              <a:defRPr sz="2040"/>
            </a:lvl6pPr>
            <a:lvl7pPr marL="2797253" indent="0">
              <a:buNone/>
              <a:defRPr sz="2040"/>
            </a:lvl7pPr>
            <a:lvl8pPr marL="3263461" indent="0">
              <a:buNone/>
              <a:defRPr sz="2040"/>
            </a:lvl8pPr>
            <a:lvl9pPr marL="3729669" indent="0">
              <a:buNone/>
              <a:defRPr sz="2040"/>
            </a:lvl9pPr>
          </a:lstStyle>
          <a:p>
            <a:endParaRPr lang="fr-FR"/>
          </a:p>
        </p:txBody>
      </p:sp>
      <p:sp>
        <p:nvSpPr>
          <p:cNvPr id="4" name="Text Placeholder 3"/>
          <p:cNvSpPr>
            <a:spLocks noGrp="1"/>
          </p:cNvSpPr>
          <p:nvPr>
            <p:ph type="body" sz="half" idx="2"/>
          </p:nvPr>
        </p:nvSpPr>
        <p:spPr>
          <a:xfrm>
            <a:off x="856629" y="2098357"/>
            <a:ext cx="4011087" cy="3887467"/>
          </a:xfrm>
        </p:spPr>
        <p:txBody>
          <a:bodyPr/>
          <a:lstStyle>
            <a:lvl1pPr marL="0" indent="0">
              <a:buNone/>
              <a:defRPr sz="1632"/>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02/02/2018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71939579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02/02/2018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88845758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5"/>
            <a:ext cx="2681615" cy="5927537"/>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55009" y="372395"/>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02/02/2018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764835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9986953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3"/>
            <a:ext cx="11887200" cy="2088264"/>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71385" indent="0">
              <a:buNone/>
              <a:defRPr/>
            </a:lvl3pPr>
            <a:lvl4pPr marL="342768" indent="0">
              <a:buNone/>
              <a:defRPr/>
            </a:lvl4pPr>
            <a:lvl5pPr marL="51415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491521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405525850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56894"/>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6485686"/>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140020378"/>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156844023"/>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5682674"/>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2287424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22612855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98226138"/>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08085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638924"/>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157038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784415"/>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9257136"/>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34818259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7928215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17" name="Text Placeholder 7"/>
          <p:cNvSpPr>
            <a:spLocks noGrp="1"/>
          </p:cNvSpPr>
          <p:nvPr>
            <p:ph type="body" sz="quarter" idx="11" hasCustomPrompt="1"/>
          </p:nvPr>
        </p:nvSpPr>
        <p:spPr>
          <a:xfrm>
            <a:off x="0" y="1267759"/>
            <a:ext cx="12436475" cy="1688792"/>
          </a:xfrm>
        </p:spPr>
        <p:txBody>
          <a:bodyPr lIns="393192" rIns="182880" bIns="91440">
            <a:normAutofit/>
          </a:bodyPr>
          <a:lstStyle>
            <a:lvl1pPr marL="0" indent="0">
              <a:buNone/>
              <a:defRPr sz="2040">
                <a:solidFill>
                  <a:schemeClr val="tx1"/>
                </a:solidFill>
                <a:latin typeface="+mj-lt"/>
              </a:defRPr>
            </a:lvl1pPr>
            <a:lvl2pPr marL="466298" indent="0">
              <a:buNone/>
              <a:defRPr/>
            </a:lvl2pPr>
          </a:lstStyle>
          <a:p>
            <a:pPr lvl="0"/>
            <a:r>
              <a:rPr lang="en-US"/>
              <a:t>Body text</a:t>
            </a:r>
          </a:p>
        </p:txBody>
      </p:sp>
      <p:sp>
        <p:nvSpPr>
          <p:cNvPr id="4" name="Table Placeholder 3"/>
          <p:cNvSpPr>
            <a:spLocks noGrp="1"/>
          </p:cNvSpPr>
          <p:nvPr>
            <p:ph type="tbl" sz="quarter" idx="12"/>
          </p:nvPr>
        </p:nvSpPr>
        <p:spPr>
          <a:xfrm>
            <a:off x="426676" y="2956483"/>
            <a:ext cx="11559970" cy="4038043"/>
          </a:xfrm>
        </p:spPr>
        <p:txBody>
          <a:bodyPr>
            <a:normAutofit/>
          </a:bodyPr>
          <a:lstStyle>
            <a:lvl1pPr marL="0" indent="0">
              <a:buNone/>
              <a:defRPr sz="1632"/>
            </a:lvl1pPr>
          </a:lstStyle>
          <a:p>
            <a:endParaRPr lang="en-US"/>
          </a:p>
        </p:txBody>
      </p:sp>
    </p:spTree>
    <p:extLst>
      <p:ext uri="{BB962C8B-B14F-4D97-AF65-F5344CB8AC3E}">
        <p14:creationId xmlns:p14="http://schemas.microsoft.com/office/powerpoint/2010/main" val="18433175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1901739"/>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960107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936547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5904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9915411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027946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252828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8" y="4395791"/>
            <a:ext cx="12433300" cy="2601913"/>
          </a:xfrm>
          <a:prstGeom prst="rect">
            <a:avLst/>
          </a:prstGeom>
          <a:solidFill>
            <a:srgbClr val="4DA0E2"/>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3" y="5843588"/>
            <a:ext cx="12433301" cy="1154113"/>
          </a:xfrm>
          <a:prstGeom prst="rect">
            <a:avLst/>
          </a:prstGeom>
          <a:solidFill>
            <a:srgbClr val="00188F"/>
          </a:solidFill>
          <a:ln>
            <a:noFill/>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8" y="3409953"/>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60"/>
            <a:ext cx="6399213" cy="1830388"/>
          </a:xfrm>
          <a:noFill/>
        </p:spPr>
        <p:txBody>
          <a:bodyPr lIns="146304" tIns="109728" rIns="146304" bIns="109728">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7"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3"/>
            <a:ext cx="1552931" cy="332660"/>
          </a:xfrm>
          <a:prstGeom prst="rect">
            <a:avLst/>
          </a:prstGeom>
        </p:spPr>
      </p:pic>
      <p:sp>
        <p:nvSpPr>
          <p:cNvPr id="8" name="Rectangle 6"/>
          <p:cNvSpPr>
            <a:spLocks noChangeArrowheads="1"/>
          </p:cNvSpPr>
          <p:nvPr userDrawn="1"/>
        </p:nvSpPr>
        <p:spPr bwMode="auto">
          <a:xfrm>
            <a:off x="3178" y="4395791"/>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962278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5"/>
            <a:ext cx="11887200" cy="1831975"/>
          </a:xfrm>
          <a:noFill/>
        </p:spPr>
        <p:txBody>
          <a:bodyPr tIns="91440" bIns="91440" anchor="t" anchorCtr="0"/>
          <a:lstStyle>
            <a:lvl1pPr algn="l" defTabSz="932205"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296264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2"/>
            <a:ext cx="11889564" cy="2059025"/>
          </a:xfrm>
        </p:spPr>
        <p:txBody>
          <a:bodyPr/>
          <a:lstStyle>
            <a:lvl1pPr marL="0" indent="0">
              <a:buNone/>
              <a:defRPr/>
            </a:lvl1pPr>
            <a:lvl2pPr marL="28557" indent="0">
              <a:buNone/>
              <a:defRPr sz="2000"/>
            </a:lvl2pPr>
            <a:lvl3pPr marL="223709" indent="0">
              <a:buNone/>
              <a:defRPr sz="2000"/>
            </a:lvl3pPr>
            <a:lvl4pPr marL="475976" indent="0">
              <a:buNone/>
              <a:defRPr sz="1800"/>
            </a:lvl4pPr>
            <a:lvl5pPr marL="739348"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85589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597048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493796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45111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19738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6"/>
            <a:ext cx="11889564" cy="917575"/>
          </a:xfrm>
        </p:spPr>
        <p:txBody>
          <a:bodyPr/>
          <a:lstStyle>
            <a:lvl1pPr>
              <a:defRPr sz="7194" baseline="0"/>
            </a:lvl1pPr>
          </a:lstStyle>
          <a:p>
            <a:r>
              <a:rPr lang="en-US"/>
              <a:t>Click to edit Master title style</a:t>
            </a:r>
          </a:p>
        </p:txBody>
      </p:sp>
    </p:spTree>
    <p:extLst>
      <p:ext uri="{BB962C8B-B14F-4D97-AF65-F5344CB8AC3E}">
        <p14:creationId xmlns:p14="http://schemas.microsoft.com/office/powerpoint/2010/main" val="378830657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8" y="2125664"/>
            <a:ext cx="8219813" cy="1828800"/>
          </a:xfrm>
        </p:spPr>
        <p:txBody>
          <a:bodyPr/>
          <a:lstStyle>
            <a:lvl1pPr>
              <a:defRPr sz="5997" baseline="0"/>
            </a:lvl1pPr>
          </a:lstStyle>
          <a:p>
            <a:r>
              <a:rPr lang="en-US"/>
              <a:t>Click to edit Master title style</a:t>
            </a:r>
          </a:p>
        </p:txBody>
      </p:sp>
    </p:spTree>
    <p:extLst>
      <p:ext uri="{BB962C8B-B14F-4D97-AF65-F5344CB8AC3E}">
        <p14:creationId xmlns:p14="http://schemas.microsoft.com/office/powerpoint/2010/main" val="152588880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9"/>
            <a:ext cx="10058399" cy="917575"/>
          </a:xfrm>
        </p:spPr>
        <p:txBody>
          <a:bodyPr/>
          <a:lstStyle>
            <a:lvl1pPr marL="233230" indent="-233230">
              <a:defRPr sz="5997"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7"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77801134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6"/>
            <a:ext cx="10058399" cy="917575"/>
          </a:xfrm>
        </p:spPr>
        <p:txBody>
          <a:bodyPr/>
          <a:lstStyle>
            <a:lvl1pPr marL="282410" indent="-282410">
              <a:tabLst>
                <a:tab pos="282410" algn="l"/>
              </a:tabLst>
              <a:defRPr sz="5997"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7"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41664346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9" y="2430465"/>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p:txBody>
      </p:sp>
      <p:sp>
        <p:nvSpPr>
          <p:cNvPr id="4" name="Title 1"/>
          <p:cNvSpPr>
            <a:spLocks noGrp="1"/>
          </p:cNvSpPr>
          <p:nvPr>
            <p:ph type="title"/>
          </p:nvPr>
        </p:nvSpPr>
        <p:spPr>
          <a:xfrm>
            <a:off x="282576" y="1211266"/>
            <a:ext cx="11889564" cy="917575"/>
          </a:xfrm>
        </p:spPr>
        <p:txBody>
          <a:bodyPr/>
          <a:lstStyle>
            <a:lvl1pPr>
              <a:defRPr sz="7194"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786414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333807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1" y="1212852"/>
            <a:ext cx="11887200" cy="2443746"/>
          </a:xfrm>
          <a:prstGeom prst="rect">
            <a:avLst/>
          </a:prstGeom>
        </p:spPr>
        <p:txBody>
          <a:bodyPr/>
          <a:lstStyle>
            <a:lvl1pPr marL="290345" indent="-290345">
              <a:buClr>
                <a:schemeClr val="tx1"/>
              </a:buClr>
              <a:buSzPct val="90000"/>
              <a:buFont typeface="Wingdings" panose="05000000000000000000" pitchFamily="2" charset="2"/>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72" indent="-280827">
              <a:buClr>
                <a:schemeClr val="tx1"/>
              </a:buClr>
              <a:buSzPct val="90000"/>
              <a:buFont typeface="Wingdings" panose="05000000000000000000" pitchFamily="2" charset="2"/>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17" indent="-290345">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85" indent="-228469">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52" indent="-228469">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02645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4"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5023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96169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1627" y="1632059"/>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4"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103809025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7"/>
            <a:ext cx="11887200" cy="223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989748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650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9"/>
            <a:ext cx="3857734" cy="6405652"/>
          </a:xfrm>
        </p:spPr>
        <p:txBody>
          <a:bodyPr anchor="ctr"/>
          <a:lstStyle>
            <a:lvl1pPr>
              <a:defRPr sz="5504" spc="-153"/>
            </a:lvl1pPr>
          </a:lstStyle>
          <a:p>
            <a:r>
              <a:rPr lang="en-US"/>
              <a:t>Click to edit Master title style</a:t>
            </a:r>
          </a:p>
        </p:txBody>
      </p:sp>
    </p:spTree>
    <p:extLst>
      <p:ext uri="{BB962C8B-B14F-4D97-AF65-F5344CB8AC3E}">
        <p14:creationId xmlns:p14="http://schemas.microsoft.com/office/powerpoint/2010/main" val="27733258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5" y="233151"/>
            <a:ext cx="11814652" cy="880792"/>
          </a:xfrm>
        </p:spPr>
        <p:txBody>
          <a:bodyPr anchor="t" anchorCtr="0">
            <a:noAutofit/>
          </a:bodyPr>
          <a:lstStyle>
            <a:lvl1pPr>
              <a:defRPr sz="5435"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682233156"/>
      </p:ext>
    </p:extLst>
  </p:cSld>
  <p:clrMapOvr>
    <a:masterClrMapping/>
  </p:clrMapOvr>
  <p:transition spd="slow">
    <p:push/>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1211263"/>
            <a:ext cx="9143936" cy="1828800"/>
          </a:xfrm>
          <a:noFill/>
        </p:spPr>
        <p:txBody>
          <a:bodyPr lIns="146304" tIns="91440" rIns="146304" bIns="91440" anchor="b" anchorCtr="0"/>
          <a:lstStyle>
            <a:lvl1pPr>
              <a:defRPr sz="5400" spc="-101"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4"/>
            <a:ext cx="9143938"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5297"/>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833708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141496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441951"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74703" y="2119179"/>
            <a:ext cx="4937761" cy="1835286"/>
          </a:xfrm>
          <a:noFill/>
        </p:spPr>
        <p:txBody>
          <a:bodyPr lIns="146304" tIns="91440" rIns="146304" bIns="91440" anchor="t" anchorCtr="0"/>
          <a:lstStyle>
            <a:lvl1pPr>
              <a:defRPr sz="4799" spc="-101"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64"/>
            <a:ext cx="4937761"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63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63119" y="479425"/>
            <a:ext cx="1451843" cy="310896"/>
          </a:xfrm>
          <a:prstGeom prst="rect">
            <a:avLst/>
          </a:prstGeom>
        </p:spPr>
      </p:pic>
      <p:grpSp>
        <p:nvGrpSpPr>
          <p:cNvPr id="143" name="Group 142"/>
          <p:cNvGrpSpPr>
            <a:grpSpLocks noChangeAspect="1"/>
          </p:cNvGrpSpPr>
          <p:nvPr/>
        </p:nvGrpSpPr>
        <p:grpSpPr bwMode="gray">
          <a:xfrm>
            <a:off x="7462448" y="3200402"/>
            <a:ext cx="4577460"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437515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11888788" cy="2374943"/>
          </a:xfrm>
        </p:spPr>
        <p:txBody>
          <a:bodyPr>
            <a:spAutoFit/>
          </a:bodyPr>
          <a:lstStyle>
            <a:lvl1pPr marL="0" indent="0">
              <a:buNone/>
              <a:defRPr/>
            </a:lvl1pPr>
            <a:lvl2pPr marL="228574" indent="0">
              <a:buNone/>
              <a:defRPr/>
            </a:lvl2pPr>
            <a:lvl3pPr marL="457147" indent="0">
              <a:buNone/>
              <a:defRPr/>
            </a:lvl3pPr>
            <a:lvl4pPr marL="685722" indent="0">
              <a:buNone/>
              <a:defRPr/>
            </a:lvl4pPr>
            <a:lvl5pPr marL="914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4313344"/>
      </p:ext>
    </p:extLst>
  </p:cSld>
  <p:clrMapOvr>
    <a:masterClrMapping/>
  </p:clrMapOvr>
  <p:transition>
    <p:fade/>
  </p:transition>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8" cy="2374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6174830"/>
      </p:ext>
    </p:extLst>
  </p:cSld>
  <p:clrMapOvr>
    <a:masterClrMapping/>
  </p:clrMapOvr>
  <p:transition>
    <p:fade/>
  </p:transition>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58" indent="0">
              <a:buFont typeface="Wingdings" panose="05000000000000000000" pitchFamily="2" charset="2"/>
              <a:buNone/>
              <a:defRPr sz="2400" b="0"/>
            </a:lvl2pPr>
            <a:lvl3pPr marL="450798" indent="0">
              <a:buFont typeface="Wingdings" panose="05000000000000000000" pitchFamily="2" charset="2"/>
              <a:buNone/>
              <a:tabLst/>
              <a:defRPr sz="2200" b="0"/>
            </a:lvl3pPr>
            <a:lvl4pPr marL="652386" indent="0">
              <a:buFont typeface="Wingdings" panose="05000000000000000000" pitchFamily="2" charset="2"/>
              <a:buNone/>
              <a:defRPr sz="2200" b="0"/>
            </a:lvl4pPr>
            <a:lvl5pPr marL="853977"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5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9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8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7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2" marR="0" lvl="0" indent="-514292" algn="l" defTabSz="932634"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292" marR="0" lvl="1" indent="-514292" algn="l" defTabSz="932634" rtl="0" eaLnBrk="1" fontAlgn="auto" latinLnBrk="0" hangingPunct="1">
              <a:lnSpc>
                <a:spcPct val="90000"/>
              </a:lnSpc>
              <a:spcBef>
                <a:spcPts val="1224"/>
              </a:spcBef>
              <a:spcAft>
                <a:spcPts val="0"/>
              </a:spcAft>
              <a:buClr>
                <a:schemeClr val="tx1"/>
              </a:buClr>
              <a:buSzPct val="90000"/>
              <a:tabLst/>
            </a:pPr>
            <a:r>
              <a:rPr lang="en-US"/>
              <a:t>Second level</a:t>
            </a:r>
          </a:p>
          <a:p>
            <a:pPr marL="514292" marR="0" lvl="2" indent="-514292" algn="l" defTabSz="932634" rtl="0" eaLnBrk="1" fontAlgn="auto" latinLnBrk="0" hangingPunct="1">
              <a:lnSpc>
                <a:spcPct val="90000"/>
              </a:lnSpc>
              <a:spcBef>
                <a:spcPts val="1224"/>
              </a:spcBef>
              <a:spcAft>
                <a:spcPts val="0"/>
              </a:spcAft>
              <a:buClr>
                <a:schemeClr val="tx1"/>
              </a:buClr>
              <a:buSzPct val="90000"/>
              <a:tabLst/>
            </a:pPr>
            <a:r>
              <a:rPr lang="en-US"/>
              <a:t>Third level</a:t>
            </a:r>
          </a:p>
          <a:p>
            <a:pPr marL="514292" marR="0" lvl="3" indent="-514292" algn="l" defTabSz="932634" rtl="0" eaLnBrk="1" fontAlgn="auto" latinLnBrk="0" hangingPunct="1">
              <a:lnSpc>
                <a:spcPct val="90000"/>
              </a:lnSpc>
              <a:spcBef>
                <a:spcPts val="1224"/>
              </a:spcBef>
              <a:spcAft>
                <a:spcPts val="0"/>
              </a:spcAft>
              <a:buClr>
                <a:schemeClr val="tx1"/>
              </a:buClr>
              <a:buSzPct val="90000"/>
              <a:tabLst/>
            </a:pPr>
            <a:r>
              <a:rPr lang="en-US"/>
              <a:t>Fourth level</a:t>
            </a:r>
          </a:p>
          <a:p>
            <a:pPr marL="514292" marR="0" lvl="4" indent="-514292" algn="l" defTabSz="93263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421020917"/>
      </p:ext>
    </p:extLst>
  </p:cSld>
  <p:clrMapOvr>
    <a:masterClrMapping/>
  </p:clrMapOvr>
  <p:transition>
    <p:fade/>
  </p:transition>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231748" indent="-231748">
              <a:spcBef>
                <a:spcPts val="1224"/>
              </a:spcBef>
              <a:buClr>
                <a:schemeClr val="tx1"/>
              </a:buClr>
              <a:buFont typeface="Wingdings" panose="05000000000000000000" pitchFamily="2" charset="2"/>
              <a:buChar char=""/>
              <a:defRPr sz="3000" b="0">
                <a:latin typeface="+mn-lt"/>
              </a:defRPr>
            </a:lvl1pPr>
            <a:lvl2pPr marL="426989" indent="-171430">
              <a:buFont typeface="Wingdings" panose="05000000000000000000" pitchFamily="2" charset="2"/>
              <a:buChar char=""/>
              <a:defRPr sz="2400" b="0"/>
            </a:lvl2pPr>
            <a:lvl3pPr marL="639689" indent="-188892">
              <a:buFont typeface="Wingdings" panose="05000000000000000000" pitchFamily="2" charset="2"/>
              <a:buChar char=""/>
              <a:tabLst/>
              <a:defRPr sz="2200" b="0"/>
            </a:lvl3pPr>
            <a:lvl4pPr marL="828580" indent="-176192">
              <a:buFont typeface="Wingdings" panose="05000000000000000000" pitchFamily="2" charset="2"/>
              <a:buChar char=""/>
              <a:defRPr sz="2200" b="0"/>
            </a:lvl4pPr>
            <a:lvl5pPr marL="1023820" indent="-16984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287306" indent="-287306">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19" indent="-342860">
              <a:defRPr lang="en-US" sz="2400" b="0" kern="1200" spc="0" baseline="0" dirty="0">
                <a:gradFill>
                  <a:gsLst>
                    <a:gs pos="1250">
                      <a:schemeClr val="tx1"/>
                    </a:gs>
                    <a:gs pos="100000">
                      <a:schemeClr val="tx1"/>
                    </a:gs>
                  </a:gsLst>
                  <a:lin ang="5400000" scaled="0"/>
                </a:gradFill>
                <a:latin typeface="+mn-lt"/>
                <a:ea typeface="+mn-ea"/>
                <a:cs typeface="+mn-cs"/>
              </a:defRPr>
            </a:lvl2pPr>
            <a:lvl3pPr marL="793659" indent="-34286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48" indent="-342860">
              <a:defRPr lang="en-US" sz="2200" b="0" kern="1200" spc="0" baseline="0" dirty="0">
                <a:gradFill>
                  <a:gsLst>
                    <a:gs pos="1250">
                      <a:schemeClr val="tx1"/>
                    </a:gs>
                    <a:gs pos="100000">
                      <a:schemeClr val="tx1"/>
                    </a:gs>
                  </a:gsLst>
                  <a:lin ang="5400000" scaled="0"/>
                </a:gradFill>
                <a:latin typeface="+mn-lt"/>
                <a:ea typeface="+mn-ea"/>
                <a:cs typeface="+mn-cs"/>
              </a:defRPr>
            </a:lvl4pPr>
            <a:lvl5pPr marL="1196837" indent="-34286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48" marR="0" lvl="0"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48" marR="0" lvl="1"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48" marR="0" lvl="2"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48" marR="0" lvl="3"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48" marR="0" lvl="4"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246531028"/>
      </p:ext>
    </p:extLst>
  </p:cSld>
  <p:clrMapOvr>
    <a:masterClrMapping/>
  </p:clrMapOvr>
  <p:transition>
    <p:fade/>
  </p:transition>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23463483"/>
      </p:ext>
    </p:extLst>
  </p:cSld>
  <p:clrMapOvr>
    <a:masterClrMapping/>
  </p:clrMapOvr>
  <p:transition>
    <p:fade/>
  </p:transition>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8"/>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4447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66269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8"/>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72478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9037545"/>
      </p:ext>
    </p:extLst>
  </p:cSld>
  <p:clrMapOvr>
    <a:masterClrMapping/>
  </p:clrMapOvr>
  <p:transition>
    <p:fade/>
  </p:transition>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366283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29110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37772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65" fontAlgn="base">
              <a:spcBef>
                <a:spcPct val="0"/>
              </a:spcBef>
              <a:spcAft>
                <a:spcPct val="0"/>
              </a:spcAft>
            </a:pPr>
            <a:endParaRPr lang="en-US" sz="1399"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74641" y="1221158"/>
            <a:ext cx="11887198" cy="2333264"/>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6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1937483"/>
      </p:ext>
    </p:extLst>
  </p:cSld>
  <p:clrMapOvr>
    <a:masterClrMapping/>
  </p:clrMapOvr>
  <p:transition>
    <p:fade/>
  </p:transition>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20610"/>
            <a:ext cx="4572000" cy="477119"/>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82" eaLnBrk="0" hangingPunct="0"/>
            <a:r>
              <a:rPr lang="en-US" sz="701"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1" y="481083"/>
            <a:ext cx="1483418" cy="310896"/>
          </a:xfrm>
          <a:prstGeom prst="rect">
            <a:avLst/>
          </a:prstGeom>
        </p:spPr>
      </p:pic>
    </p:spTree>
    <p:extLst>
      <p:ext uri="{BB962C8B-B14F-4D97-AF65-F5344CB8AC3E}">
        <p14:creationId xmlns:p14="http://schemas.microsoft.com/office/powerpoint/2010/main" val="73212659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754411"/>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66774" y="612148"/>
            <a:ext cx="8660650" cy="5562983"/>
          </a:xfrm>
          <a:prstGeom prst="rect">
            <a:avLst/>
          </a:prstGeom>
        </p:spPr>
        <p:txBody>
          <a:bodyPr lIns="91425" tIns="91425" rIns="91425" bIns="91425" anchor="ctr" anchorCtr="0"/>
          <a:lstStyle>
            <a:lvl1pPr lvl="0" rtl="0">
              <a:spcBef>
                <a:spcPts val="0"/>
              </a:spcBef>
              <a:buSzPct val="100000"/>
              <a:defRPr sz="6527"/>
            </a:lvl1pPr>
            <a:lvl2pPr lvl="1" rtl="0">
              <a:spcBef>
                <a:spcPts val="0"/>
              </a:spcBef>
              <a:buSzPct val="100000"/>
              <a:defRPr sz="6527"/>
            </a:lvl2pPr>
            <a:lvl3pPr lvl="2" rtl="0">
              <a:spcBef>
                <a:spcPts val="0"/>
              </a:spcBef>
              <a:buSzPct val="100000"/>
              <a:defRPr sz="6527"/>
            </a:lvl3pPr>
            <a:lvl4pPr lvl="3" rtl="0">
              <a:spcBef>
                <a:spcPts val="0"/>
              </a:spcBef>
              <a:buSzPct val="100000"/>
              <a:defRPr sz="6527"/>
            </a:lvl4pPr>
            <a:lvl5pPr lvl="4" rtl="0">
              <a:spcBef>
                <a:spcPts val="0"/>
              </a:spcBef>
              <a:buSzPct val="100000"/>
              <a:defRPr sz="6527"/>
            </a:lvl5pPr>
            <a:lvl6pPr lvl="5" rtl="0">
              <a:spcBef>
                <a:spcPts val="0"/>
              </a:spcBef>
              <a:buSzPct val="100000"/>
              <a:defRPr sz="6527"/>
            </a:lvl6pPr>
            <a:lvl7pPr lvl="6" rtl="0">
              <a:spcBef>
                <a:spcPts val="0"/>
              </a:spcBef>
              <a:buSzPct val="100000"/>
              <a:defRPr sz="6527"/>
            </a:lvl7pPr>
            <a:lvl8pPr lvl="7" rtl="0">
              <a:spcBef>
                <a:spcPts val="0"/>
              </a:spcBef>
              <a:buSzPct val="100000"/>
              <a:defRPr sz="6527"/>
            </a:lvl8pPr>
            <a:lvl9pPr lvl="8" rtl="0">
              <a:spcBef>
                <a:spcPts val="0"/>
              </a:spcBef>
              <a:buSzPct val="100000"/>
              <a:defRPr sz="6527"/>
            </a:lvl9pPr>
          </a:lstStyle>
          <a:p>
            <a:endParaRPr/>
          </a:p>
        </p:txBody>
      </p:sp>
      <p:sp>
        <p:nvSpPr>
          <p:cNvPr id="91" name="Shape 91"/>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8537521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4166752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68683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pPr defTabSz="932597"/>
            <a:fld id="{00000000-1234-1234-1234-123412341234}" type="slidenum">
              <a:rPr lang="en" sz="1904" kern="0" smtClean="0">
                <a:solidFill>
                  <a:srgbClr val="000000"/>
                </a:solidFill>
                <a:latin typeface="Arial"/>
                <a:ea typeface="Arial"/>
                <a:cs typeface="Arial"/>
                <a:sym typeface="Arial"/>
              </a:rPr>
              <a:pPr defTabSz="932597"/>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3306491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2083431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dirty="0"/>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0431284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02065189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4527678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2/2/18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117389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2/2/18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3297880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2/2/18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2735362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6717952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2/2/18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110606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9920744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2/2/18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99362440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230875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444488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40186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09690536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79388868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1373376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35186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64104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59.xml"/><Relationship Id="rId12" Type="http://schemas.openxmlformats.org/officeDocument/2006/relationships/slideLayout" Target="../slideLayouts/slideLayout160.xml"/><Relationship Id="rId13" Type="http://schemas.openxmlformats.org/officeDocument/2006/relationships/theme" Target="../theme/theme10.xml"/><Relationship Id="rId1" Type="http://schemas.openxmlformats.org/officeDocument/2006/relationships/slideLayout" Target="../slideLayouts/slideLayout149.xml"/><Relationship Id="rId2" Type="http://schemas.openxmlformats.org/officeDocument/2006/relationships/slideLayout" Target="../slideLayouts/slideLayout150.xml"/><Relationship Id="rId3" Type="http://schemas.openxmlformats.org/officeDocument/2006/relationships/slideLayout" Target="../slideLayouts/slideLayout151.xml"/><Relationship Id="rId4" Type="http://schemas.openxmlformats.org/officeDocument/2006/relationships/slideLayout" Target="../slideLayouts/slideLayout152.xml"/><Relationship Id="rId5" Type="http://schemas.openxmlformats.org/officeDocument/2006/relationships/slideLayout" Target="../slideLayouts/slideLayout153.xml"/><Relationship Id="rId6" Type="http://schemas.openxmlformats.org/officeDocument/2006/relationships/slideLayout" Target="../slideLayouts/slideLayout154.xml"/><Relationship Id="rId7" Type="http://schemas.openxmlformats.org/officeDocument/2006/relationships/slideLayout" Target="../slideLayouts/slideLayout155.xml"/><Relationship Id="rId8" Type="http://schemas.openxmlformats.org/officeDocument/2006/relationships/slideLayout" Target="../slideLayouts/slideLayout156.xml"/><Relationship Id="rId9" Type="http://schemas.openxmlformats.org/officeDocument/2006/relationships/slideLayout" Target="../slideLayouts/slideLayout157.xml"/><Relationship Id="rId10" Type="http://schemas.openxmlformats.org/officeDocument/2006/relationships/slideLayout" Target="../slideLayouts/slideLayout15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6.xml"/><Relationship Id="rId20" Type="http://schemas.openxmlformats.org/officeDocument/2006/relationships/slideLayout" Target="../slideLayouts/slideLayout37.xml"/><Relationship Id="rId21" Type="http://schemas.openxmlformats.org/officeDocument/2006/relationships/slideLayout" Target="../slideLayouts/slideLayout38.xml"/><Relationship Id="rId22" Type="http://schemas.openxmlformats.org/officeDocument/2006/relationships/slideLayout" Target="../slideLayouts/slideLayout39.xml"/><Relationship Id="rId23" Type="http://schemas.openxmlformats.org/officeDocument/2006/relationships/theme" Target="../theme/theme2.xml"/><Relationship Id="rId24" Type="http://schemas.openxmlformats.org/officeDocument/2006/relationships/image" Target="../media/image1.emf"/><Relationship Id="rId10" Type="http://schemas.openxmlformats.org/officeDocument/2006/relationships/slideLayout" Target="../slideLayouts/slideLayout27.xml"/><Relationship Id="rId11" Type="http://schemas.openxmlformats.org/officeDocument/2006/relationships/slideLayout" Target="../slideLayouts/slideLayout28.xml"/><Relationship Id="rId12" Type="http://schemas.openxmlformats.org/officeDocument/2006/relationships/slideLayout" Target="../slideLayouts/slideLayout29.xml"/><Relationship Id="rId13" Type="http://schemas.openxmlformats.org/officeDocument/2006/relationships/slideLayout" Target="../slideLayouts/slideLayout30.xml"/><Relationship Id="rId14" Type="http://schemas.openxmlformats.org/officeDocument/2006/relationships/slideLayout" Target="../slideLayouts/slideLayout31.xml"/><Relationship Id="rId15" Type="http://schemas.openxmlformats.org/officeDocument/2006/relationships/slideLayout" Target="../slideLayouts/slideLayout32.xml"/><Relationship Id="rId16" Type="http://schemas.openxmlformats.org/officeDocument/2006/relationships/slideLayout" Target="../slideLayouts/slideLayout33.xml"/><Relationship Id="rId17" Type="http://schemas.openxmlformats.org/officeDocument/2006/relationships/slideLayout" Target="../slideLayouts/slideLayout34.xml"/><Relationship Id="rId18" Type="http://schemas.openxmlformats.org/officeDocument/2006/relationships/slideLayout" Target="../slideLayouts/slideLayout35.xml"/><Relationship Id="rId19" Type="http://schemas.openxmlformats.org/officeDocument/2006/relationships/slideLayout" Target="../slideLayouts/slideLayout36.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8.xml"/><Relationship Id="rId20" Type="http://schemas.openxmlformats.org/officeDocument/2006/relationships/slideLayout" Target="../slideLayouts/slideLayout59.xml"/><Relationship Id="rId21" Type="http://schemas.openxmlformats.org/officeDocument/2006/relationships/slideLayout" Target="../slideLayouts/slideLayout60.xml"/><Relationship Id="rId22" Type="http://schemas.openxmlformats.org/officeDocument/2006/relationships/theme" Target="../theme/theme3.xml"/><Relationship Id="rId23" Type="http://schemas.openxmlformats.org/officeDocument/2006/relationships/image" Target="../media/image4.png"/><Relationship Id="rId10" Type="http://schemas.openxmlformats.org/officeDocument/2006/relationships/slideLayout" Target="../slideLayouts/slideLayout49.xml"/><Relationship Id="rId11" Type="http://schemas.openxmlformats.org/officeDocument/2006/relationships/slideLayout" Target="../slideLayouts/slideLayout50.xml"/><Relationship Id="rId12" Type="http://schemas.openxmlformats.org/officeDocument/2006/relationships/slideLayout" Target="../slideLayouts/slideLayout51.xml"/><Relationship Id="rId13" Type="http://schemas.openxmlformats.org/officeDocument/2006/relationships/slideLayout" Target="../slideLayouts/slideLayout52.xml"/><Relationship Id="rId14" Type="http://schemas.openxmlformats.org/officeDocument/2006/relationships/slideLayout" Target="../slideLayouts/slideLayout53.xml"/><Relationship Id="rId15" Type="http://schemas.openxmlformats.org/officeDocument/2006/relationships/slideLayout" Target="../slideLayouts/slideLayout54.xml"/><Relationship Id="rId16" Type="http://schemas.openxmlformats.org/officeDocument/2006/relationships/slideLayout" Target="../slideLayouts/slideLayout55.xml"/><Relationship Id="rId17" Type="http://schemas.openxmlformats.org/officeDocument/2006/relationships/slideLayout" Target="../slideLayouts/slideLayout56.xml"/><Relationship Id="rId18" Type="http://schemas.openxmlformats.org/officeDocument/2006/relationships/slideLayout" Target="../slideLayouts/slideLayout57.xml"/><Relationship Id="rId19" Type="http://schemas.openxmlformats.org/officeDocument/2006/relationships/slideLayout" Target="../slideLayouts/slideLayout58.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69.xml"/><Relationship Id="rId20" Type="http://schemas.openxmlformats.org/officeDocument/2006/relationships/slideLayout" Target="../slideLayouts/slideLayout80.xml"/><Relationship Id="rId21" Type="http://schemas.openxmlformats.org/officeDocument/2006/relationships/theme" Target="../theme/theme4.xml"/><Relationship Id="rId22" Type="http://schemas.openxmlformats.org/officeDocument/2006/relationships/image" Target="../media/image1.emf"/><Relationship Id="rId10" Type="http://schemas.openxmlformats.org/officeDocument/2006/relationships/slideLayout" Target="../slideLayouts/slideLayout70.xml"/><Relationship Id="rId11" Type="http://schemas.openxmlformats.org/officeDocument/2006/relationships/slideLayout" Target="../slideLayouts/slideLayout71.xml"/><Relationship Id="rId12" Type="http://schemas.openxmlformats.org/officeDocument/2006/relationships/slideLayout" Target="../slideLayouts/slideLayout72.xml"/><Relationship Id="rId13" Type="http://schemas.openxmlformats.org/officeDocument/2006/relationships/slideLayout" Target="../slideLayouts/slideLayout73.xml"/><Relationship Id="rId14" Type="http://schemas.openxmlformats.org/officeDocument/2006/relationships/slideLayout" Target="../slideLayouts/slideLayout74.xml"/><Relationship Id="rId15" Type="http://schemas.openxmlformats.org/officeDocument/2006/relationships/slideLayout" Target="../slideLayouts/slideLayout75.xml"/><Relationship Id="rId16" Type="http://schemas.openxmlformats.org/officeDocument/2006/relationships/slideLayout" Target="../slideLayouts/slideLayout76.xml"/><Relationship Id="rId17" Type="http://schemas.openxmlformats.org/officeDocument/2006/relationships/slideLayout" Target="../slideLayouts/slideLayout77.xml"/><Relationship Id="rId18" Type="http://schemas.openxmlformats.org/officeDocument/2006/relationships/slideLayout" Target="../slideLayouts/slideLayout78.xml"/><Relationship Id="rId19" Type="http://schemas.openxmlformats.org/officeDocument/2006/relationships/slideLayout" Target="../slideLayouts/slideLayout79.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91.xml"/><Relationship Id="rId12" Type="http://schemas.openxmlformats.org/officeDocument/2006/relationships/slideLayout" Target="../slideLayouts/slideLayout92.xml"/><Relationship Id="rId13" Type="http://schemas.openxmlformats.org/officeDocument/2006/relationships/theme" Target="../theme/theme5.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103.xml"/><Relationship Id="rId12" Type="http://schemas.openxmlformats.org/officeDocument/2006/relationships/slideLayout" Target="../slideLayouts/slideLayout104.xml"/><Relationship Id="rId13" Type="http://schemas.openxmlformats.org/officeDocument/2006/relationships/slideLayout" Target="../slideLayouts/slideLayout105.xml"/><Relationship Id="rId14" Type="http://schemas.openxmlformats.org/officeDocument/2006/relationships/slideLayout" Target="../slideLayouts/slideLayout106.xml"/><Relationship Id="rId15" Type="http://schemas.openxmlformats.org/officeDocument/2006/relationships/theme" Target="../theme/theme6.xml"/><Relationship Id="rId16" Type="http://schemas.openxmlformats.org/officeDocument/2006/relationships/image" Target="../media/image1.emf"/><Relationship Id="rId1" Type="http://schemas.openxmlformats.org/officeDocument/2006/relationships/slideLayout" Target="../slideLayouts/slideLayout93.xml"/><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9" Type="http://schemas.openxmlformats.org/officeDocument/2006/relationships/slideLayout" Target="../slideLayouts/slideLayout101.xml"/><Relationship Id="rId10" Type="http://schemas.openxmlformats.org/officeDocument/2006/relationships/slideLayout" Target="../slideLayouts/slideLayout10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19.xml"/><Relationship Id="rId14" Type="http://schemas.openxmlformats.org/officeDocument/2006/relationships/slideLayout" Target="../slideLayouts/slideLayout120.xml"/><Relationship Id="rId15" Type="http://schemas.openxmlformats.org/officeDocument/2006/relationships/slideLayout" Target="../slideLayouts/slideLayout121.xml"/><Relationship Id="rId16" Type="http://schemas.openxmlformats.org/officeDocument/2006/relationships/slideLayout" Target="../slideLayouts/slideLayout122.xml"/><Relationship Id="rId17" Type="http://schemas.openxmlformats.org/officeDocument/2006/relationships/slideLayout" Target="../slideLayouts/slideLayout123.xml"/><Relationship Id="rId18" Type="http://schemas.openxmlformats.org/officeDocument/2006/relationships/theme" Target="../theme/theme7.xml"/><Relationship Id="rId19" Type="http://schemas.openxmlformats.org/officeDocument/2006/relationships/tags" Target="../tags/tag1.xml"/><Relationship Id="rId50" Type="http://schemas.openxmlformats.org/officeDocument/2006/relationships/tags" Target="../tags/tag32.xml"/><Relationship Id="rId51" Type="http://schemas.openxmlformats.org/officeDocument/2006/relationships/tags" Target="../tags/tag33.xml"/><Relationship Id="rId52" Type="http://schemas.openxmlformats.org/officeDocument/2006/relationships/tags" Target="../tags/tag34.xml"/><Relationship Id="rId53" Type="http://schemas.openxmlformats.org/officeDocument/2006/relationships/tags" Target="../tags/tag35.xml"/><Relationship Id="rId54" Type="http://schemas.openxmlformats.org/officeDocument/2006/relationships/tags" Target="../tags/tag36.xml"/><Relationship Id="rId55" Type="http://schemas.openxmlformats.org/officeDocument/2006/relationships/tags" Target="../tags/tag37.xml"/><Relationship Id="rId56" Type="http://schemas.openxmlformats.org/officeDocument/2006/relationships/tags" Target="../tags/tag38.xml"/><Relationship Id="rId57" Type="http://schemas.openxmlformats.org/officeDocument/2006/relationships/tags" Target="../tags/tag39.xml"/><Relationship Id="rId40" Type="http://schemas.openxmlformats.org/officeDocument/2006/relationships/tags" Target="../tags/tag22.xml"/><Relationship Id="rId41" Type="http://schemas.openxmlformats.org/officeDocument/2006/relationships/tags" Target="../tags/tag23.xml"/><Relationship Id="rId42" Type="http://schemas.openxmlformats.org/officeDocument/2006/relationships/tags" Target="../tags/tag24.xml"/><Relationship Id="rId43" Type="http://schemas.openxmlformats.org/officeDocument/2006/relationships/tags" Target="../tags/tag25.xml"/><Relationship Id="rId44" Type="http://schemas.openxmlformats.org/officeDocument/2006/relationships/tags" Target="../tags/tag26.xml"/><Relationship Id="rId45" Type="http://schemas.openxmlformats.org/officeDocument/2006/relationships/tags" Target="../tags/tag27.xml"/><Relationship Id="rId46" Type="http://schemas.openxmlformats.org/officeDocument/2006/relationships/tags" Target="../tags/tag28.xml"/><Relationship Id="rId47" Type="http://schemas.openxmlformats.org/officeDocument/2006/relationships/tags" Target="../tags/tag29.xml"/><Relationship Id="rId48" Type="http://schemas.openxmlformats.org/officeDocument/2006/relationships/tags" Target="../tags/tag30.xml"/><Relationship Id="rId49" Type="http://schemas.openxmlformats.org/officeDocument/2006/relationships/tags" Target="../tags/tag31.xml"/><Relationship Id="rId1" Type="http://schemas.openxmlformats.org/officeDocument/2006/relationships/slideLayout" Target="../slideLayouts/slideLayout107.xml"/><Relationship Id="rId2" Type="http://schemas.openxmlformats.org/officeDocument/2006/relationships/slideLayout" Target="../slideLayouts/slideLayout108.xml"/><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30" Type="http://schemas.openxmlformats.org/officeDocument/2006/relationships/tags" Target="../tags/tag12.xml"/><Relationship Id="rId31" Type="http://schemas.openxmlformats.org/officeDocument/2006/relationships/tags" Target="../tags/tag13.xml"/><Relationship Id="rId32" Type="http://schemas.openxmlformats.org/officeDocument/2006/relationships/tags" Target="../tags/tag14.xml"/><Relationship Id="rId33" Type="http://schemas.openxmlformats.org/officeDocument/2006/relationships/tags" Target="../tags/tag15.xml"/><Relationship Id="rId34" Type="http://schemas.openxmlformats.org/officeDocument/2006/relationships/tags" Target="../tags/tag16.xml"/><Relationship Id="rId35" Type="http://schemas.openxmlformats.org/officeDocument/2006/relationships/tags" Target="../tags/tag17.xml"/><Relationship Id="rId36" Type="http://schemas.openxmlformats.org/officeDocument/2006/relationships/tags" Target="../tags/tag18.xml"/><Relationship Id="rId37" Type="http://schemas.openxmlformats.org/officeDocument/2006/relationships/tags" Target="../tags/tag19.xml"/><Relationship Id="rId38" Type="http://schemas.openxmlformats.org/officeDocument/2006/relationships/tags" Target="../tags/tag20.xml"/><Relationship Id="rId39" Type="http://schemas.openxmlformats.org/officeDocument/2006/relationships/tags" Target="../tags/tag21.xml"/><Relationship Id="rId20" Type="http://schemas.openxmlformats.org/officeDocument/2006/relationships/tags" Target="../tags/tag2.xml"/><Relationship Id="rId21" Type="http://schemas.openxmlformats.org/officeDocument/2006/relationships/tags" Target="../tags/tag3.xml"/><Relationship Id="rId22" Type="http://schemas.openxmlformats.org/officeDocument/2006/relationships/tags" Target="../tags/tag4.xml"/><Relationship Id="rId23" Type="http://schemas.openxmlformats.org/officeDocument/2006/relationships/tags" Target="../tags/tag5.xml"/><Relationship Id="rId24" Type="http://schemas.openxmlformats.org/officeDocument/2006/relationships/tags" Target="../tags/tag6.xml"/><Relationship Id="rId25" Type="http://schemas.openxmlformats.org/officeDocument/2006/relationships/tags" Target="../tags/tag7.xml"/><Relationship Id="rId26" Type="http://schemas.openxmlformats.org/officeDocument/2006/relationships/tags" Target="../tags/tag8.xml"/><Relationship Id="rId27" Type="http://schemas.openxmlformats.org/officeDocument/2006/relationships/tags" Target="../tags/tag9.xml"/><Relationship Id="rId28" Type="http://schemas.openxmlformats.org/officeDocument/2006/relationships/tags" Target="../tags/tag10.xml"/><Relationship Id="rId29" Type="http://schemas.openxmlformats.org/officeDocument/2006/relationships/tags" Target="../tags/tag11.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26.xml"/><Relationship Id="rId4" Type="http://schemas.openxmlformats.org/officeDocument/2006/relationships/slideLayout" Target="../slideLayouts/slideLayout127.xml"/><Relationship Id="rId5" Type="http://schemas.openxmlformats.org/officeDocument/2006/relationships/slideLayout" Target="../slideLayouts/slideLayout128.xml"/><Relationship Id="rId6" Type="http://schemas.openxmlformats.org/officeDocument/2006/relationships/slideLayout" Target="../slideLayouts/slideLayout129.xml"/><Relationship Id="rId7" Type="http://schemas.openxmlformats.org/officeDocument/2006/relationships/slideLayout" Target="../slideLayouts/slideLayout130.xml"/><Relationship Id="rId8" Type="http://schemas.openxmlformats.org/officeDocument/2006/relationships/slideLayout" Target="../slideLayouts/slideLayout131.xml"/><Relationship Id="rId9" Type="http://schemas.openxmlformats.org/officeDocument/2006/relationships/slideLayout" Target="../slideLayouts/slideLayout132.xml"/><Relationship Id="rId10" Type="http://schemas.openxmlformats.org/officeDocument/2006/relationships/slideLayout" Target="../slideLayouts/slideLayout133.xml"/><Relationship Id="rId11" Type="http://schemas.openxmlformats.org/officeDocument/2006/relationships/theme" Target="../theme/theme8.xml"/><Relationship Id="rId1" Type="http://schemas.openxmlformats.org/officeDocument/2006/relationships/slideLayout" Target="../slideLayouts/slideLayout124.xml"/><Relationship Id="rId2" Type="http://schemas.openxmlformats.org/officeDocument/2006/relationships/slideLayout" Target="../slideLayouts/slideLayout125.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44.xml"/><Relationship Id="rId12" Type="http://schemas.openxmlformats.org/officeDocument/2006/relationships/slideLayout" Target="../slideLayouts/slideLayout145.xml"/><Relationship Id="rId13" Type="http://schemas.openxmlformats.org/officeDocument/2006/relationships/slideLayout" Target="../slideLayouts/slideLayout146.xml"/><Relationship Id="rId14" Type="http://schemas.openxmlformats.org/officeDocument/2006/relationships/slideLayout" Target="../slideLayouts/slideLayout147.xml"/><Relationship Id="rId15" Type="http://schemas.openxmlformats.org/officeDocument/2006/relationships/slideLayout" Target="../slideLayouts/slideLayout148.xml"/><Relationship Id="rId16" Type="http://schemas.openxmlformats.org/officeDocument/2006/relationships/theme" Target="../theme/theme9.xml"/><Relationship Id="rId17" Type="http://schemas.openxmlformats.org/officeDocument/2006/relationships/image" Target="../media/image1.emf"/><Relationship Id="rId1" Type="http://schemas.openxmlformats.org/officeDocument/2006/relationships/slideLayout" Target="../slideLayouts/slideLayout134.xml"/><Relationship Id="rId2" Type="http://schemas.openxmlformats.org/officeDocument/2006/relationships/slideLayout" Target="../slideLayouts/slideLayout135.xml"/><Relationship Id="rId3" Type="http://schemas.openxmlformats.org/officeDocument/2006/relationships/slideLayout" Target="../slideLayouts/slideLayout136.xml"/><Relationship Id="rId4" Type="http://schemas.openxmlformats.org/officeDocument/2006/relationships/slideLayout" Target="../slideLayouts/slideLayout137.xml"/><Relationship Id="rId5" Type="http://schemas.openxmlformats.org/officeDocument/2006/relationships/slideLayout" Target="../slideLayouts/slideLayout138.xml"/><Relationship Id="rId6" Type="http://schemas.openxmlformats.org/officeDocument/2006/relationships/slideLayout" Target="../slideLayouts/slideLayout139.xml"/><Relationship Id="rId7" Type="http://schemas.openxmlformats.org/officeDocument/2006/relationships/slideLayout" Target="../slideLayouts/slideLayout140.xml"/><Relationship Id="rId8" Type="http://schemas.openxmlformats.org/officeDocument/2006/relationships/slideLayout" Target="../slideLayouts/slideLayout141.xml"/><Relationship Id="rId9" Type="http://schemas.openxmlformats.org/officeDocument/2006/relationships/slideLayout" Target="../slideLayouts/slideLayout142.xml"/><Relationship Id="rId10"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 id="2147484921"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5"/>
            <a:ext cx="10726460" cy="1351952"/>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55009" y="6482890"/>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418"/>
            <a:fld id="{98F9D577-6DFE-496C-95E3-AAB1C3CD6653}" type="datetimeFigureOut">
              <a:rPr lang="fr-FR" smtClean="0">
                <a:solidFill>
                  <a:prstClr val="black">
                    <a:tint val="75000"/>
                  </a:prstClr>
                </a:solidFill>
              </a:rPr>
              <a:pPr defTabSz="932418"/>
              <a:t>02/02/2018</a:t>
            </a:fld>
            <a:endParaRPr lang="fr-FR">
              <a:solidFill>
                <a:prstClr val="black">
                  <a:tint val="75000"/>
                </a:prstClr>
              </a:solidFill>
            </a:endParaRPr>
          </a:p>
        </p:txBody>
      </p:sp>
      <p:sp>
        <p:nvSpPr>
          <p:cNvPr id="5" name="Footer Placeholder 4"/>
          <p:cNvSpPr>
            <a:spLocks noGrp="1"/>
          </p:cNvSpPr>
          <p:nvPr>
            <p:ph type="ftr" sz="quarter" idx="3"/>
          </p:nvPr>
        </p:nvSpPr>
        <p:spPr>
          <a:xfrm>
            <a:off x="4119583" y="6482890"/>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418"/>
            <a:endParaRPr lang="fr-FR">
              <a:solidFill>
                <a:prstClr val="black">
                  <a:tint val="75000"/>
                </a:prstClr>
              </a:solidFill>
            </a:endParaRPr>
          </a:p>
        </p:txBody>
      </p:sp>
      <p:sp>
        <p:nvSpPr>
          <p:cNvPr id="6" name="Slide Number Placeholder 5"/>
          <p:cNvSpPr>
            <a:spLocks noGrp="1"/>
          </p:cNvSpPr>
          <p:nvPr>
            <p:ph type="sldNum" sz="quarter" idx="4"/>
          </p:nvPr>
        </p:nvSpPr>
        <p:spPr>
          <a:xfrm>
            <a:off x="8783260" y="6482890"/>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418"/>
            <a:fld id="{3890C50D-4737-4A7D-BE6F-F6554D5C40C9}" type="slidenum">
              <a:rPr lang="fr-FR" smtClean="0">
                <a:solidFill>
                  <a:prstClr val="black">
                    <a:tint val="75000"/>
                  </a:prstClr>
                </a:solidFill>
              </a:rPr>
              <a:pPr defTabSz="932418"/>
              <a:t>‹#›</a:t>
            </a:fld>
            <a:endParaRPr lang="fr-FR">
              <a:solidFill>
                <a:prstClr val="black">
                  <a:tint val="75000"/>
                </a:prstClr>
              </a:solidFill>
            </a:endParaRPr>
          </a:p>
        </p:txBody>
      </p:sp>
    </p:spTree>
    <p:extLst>
      <p:ext uri="{BB962C8B-B14F-4D97-AF65-F5344CB8AC3E}">
        <p14:creationId xmlns:p14="http://schemas.microsoft.com/office/powerpoint/2010/main" val="2461169254"/>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l" defTabSz="932418"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fr-FR"/>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765815959"/>
      </p:ext>
    </p:extLst>
  </p:cSld>
  <p:clrMap bg1="lt1" tx1="dk1" bg2="lt2" tx2="dk2" accent1="accent1" accent2="accent2" accent3="accent3" accent4="accent4" accent5="accent5" accent6="accent6" hlink="hlink" folHlink="folHlink"/>
  <p:sldLayoutIdLst>
    <p:sldLayoutId id="2147484541" r:id="rId1"/>
    <p:sldLayoutId id="2147484542" r:id="rId2"/>
    <p:sldLayoutId id="2147484543" r:id="rId3"/>
    <p:sldLayoutId id="2147484544" r:id="rId4"/>
    <p:sldLayoutId id="2147484545" r:id="rId5"/>
    <p:sldLayoutId id="2147484546" r:id="rId6"/>
    <p:sldLayoutId id="2147484547" r:id="rId7"/>
    <p:sldLayoutId id="2147484548" r:id="rId8"/>
    <p:sldLayoutId id="2147484549" r:id="rId9"/>
    <p:sldLayoutId id="2147484550" r:id="rId10"/>
    <p:sldLayoutId id="2147484552" r:id="rId11"/>
    <p:sldLayoutId id="2147484553" r:id="rId12"/>
    <p:sldLayoutId id="2147484555" r:id="rId13"/>
    <p:sldLayoutId id="2147484556" r:id="rId14"/>
    <p:sldLayoutId id="2147484557" r:id="rId15"/>
    <p:sldLayoutId id="2147484558" r:id="rId16"/>
    <p:sldLayoutId id="2147484559" r:id="rId17"/>
    <p:sldLayoutId id="2147484560" r:id="rId18"/>
    <p:sldLayoutId id="2147484562" r:id="rId19"/>
    <p:sldLayoutId id="2147484660" r:id="rId20"/>
    <p:sldLayoutId id="2147484750" r:id="rId21"/>
    <p:sldLayoutId id="2147484789"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3"/>
          <a:stretch>
            <a:fillRect/>
          </a:stretch>
        </p:blipFill>
        <p:spPr>
          <a:xfrm rot="5400000">
            <a:off x="9489152" y="3050516"/>
            <a:ext cx="6995160" cy="894134"/>
          </a:xfrm>
          <a:prstGeom prst="rect">
            <a:avLst/>
          </a:prstGeom>
        </p:spPr>
      </p:pic>
    </p:spTree>
    <p:extLst>
      <p:ext uri="{BB962C8B-B14F-4D97-AF65-F5344CB8AC3E}">
        <p14:creationId xmlns:p14="http://schemas.microsoft.com/office/powerpoint/2010/main" val="785659052"/>
      </p:ext>
    </p:extLst>
  </p:cSld>
  <p:clrMap bg1="dk1" tx1="lt1" bg2="dk2" tx2="lt2" accent1="accent1" accent2="accent2" accent3="accent3" accent4="accent4" accent5="accent5" accent6="accent6" hlink="hlink" folHlink="folHlink"/>
  <p:sldLayoutIdLst>
    <p:sldLayoutId id="2147484688" r:id="rId1"/>
    <p:sldLayoutId id="2147484689" r:id="rId2"/>
    <p:sldLayoutId id="2147484690" r:id="rId3"/>
    <p:sldLayoutId id="2147484691" r:id="rId4"/>
    <p:sldLayoutId id="2147484692" r:id="rId5"/>
    <p:sldLayoutId id="2147484693" r:id="rId6"/>
    <p:sldLayoutId id="2147484694" r:id="rId7"/>
    <p:sldLayoutId id="2147484695" r:id="rId8"/>
    <p:sldLayoutId id="2147484696" r:id="rId9"/>
    <p:sldLayoutId id="2147484697" r:id="rId10"/>
    <p:sldLayoutId id="2147484698" r:id="rId11"/>
    <p:sldLayoutId id="2147484699" r:id="rId12"/>
    <p:sldLayoutId id="2147484702" r:id="rId13"/>
    <p:sldLayoutId id="2147484703" r:id="rId14"/>
    <p:sldLayoutId id="2147484704" r:id="rId15"/>
    <p:sldLayoutId id="2147484705" r:id="rId16"/>
    <p:sldLayoutId id="2147484706" r:id="rId17"/>
    <p:sldLayoutId id="2147484707" r:id="rId18"/>
    <p:sldLayoutId id="2147484708" r:id="rId19"/>
    <p:sldLayoutId id="2147484709" r:id="rId20"/>
    <p:sldLayoutId id="2147484710" r:id="rId21"/>
  </p:sldLayoutIdLst>
  <p:transition>
    <p:fade/>
  </p:transition>
  <p:txStyles>
    <p:titleStyle>
      <a:lvl1pPr algn="l" defTabSz="932205" rtl="0" eaLnBrk="1" latinLnBrk="0" hangingPunct="1">
        <a:lnSpc>
          <a:spcPct val="90000"/>
        </a:lnSpc>
        <a:spcBef>
          <a:spcPct val="0"/>
        </a:spcBef>
        <a:buNone/>
        <a:defRPr lang="en-US" sz="53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37494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371796" y="3072300"/>
            <a:ext cx="6995160" cy="849927"/>
          </a:xfrm>
          <a:prstGeom prst="rect">
            <a:avLst/>
          </a:prstGeom>
        </p:spPr>
      </p:pic>
    </p:spTree>
    <p:extLst>
      <p:ext uri="{BB962C8B-B14F-4D97-AF65-F5344CB8AC3E}">
        <p14:creationId xmlns:p14="http://schemas.microsoft.com/office/powerpoint/2010/main" val="1290975755"/>
      </p:ext>
    </p:extLst>
  </p:cSld>
  <p:clrMap bg1="lt1" tx1="dk1" bg2="lt2" tx2="dk2" accent1="accent1" accent2="accent2" accent3="accent3" accent4="accent4" accent5="accent5" accent6="accent6" hlink="hlink" folHlink="folHlink"/>
  <p:sldLayoutIdLst>
    <p:sldLayoutId id="2147484713" r:id="rId1"/>
    <p:sldLayoutId id="2147484714" r:id="rId2"/>
    <p:sldLayoutId id="2147484715" r:id="rId3"/>
    <p:sldLayoutId id="2147484716" r:id="rId4"/>
    <p:sldLayoutId id="2147484717" r:id="rId5"/>
    <p:sldLayoutId id="2147484718" r:id="rId6"/>
    <p:sldLayoutId id="2147484719" r:id="rId7"/>
    <p:sldLayoutId id="2147484720" r:id="rId8"/>
    <p:sldLayoutId id="2147484721" r:id="rId9"/>
    <p:sldLayoutId id="2147484722" r:id="rId10"/>
    <p:sldLayoutId id="2147484723" r:id="rId11"/>
    <p:sldLayoutId id="2147484724" r:id="rId12"/>
    <p:sldLayoutId id="2147484726" r:id="rId13"/>
    <p:sldLayoutId id="2147484727" r:id="rId14"/>
    <p:sldLayoutId id="2147484728" r:id="rId15"/>
    <p:sldLayoutId id="2147484729" r:id="rId16"/>
    <p:sldLayoutId id="2147484730" r:id="rId17"/>
    <p:sldLayoutId id="2147484732" r:id="rId18"/>
    <p:sldLayoutId id="2147484733" r:id="rId19"/>
    <p:sldLayoutId id="2147484920" r:id="rId20"/>
  </p:sldLayoutIdLst>
  <p:transition>
    <p:fade/>
  </p:transition>
  <p:hf sldNum="0" hdr="0" ftr="0" dt="0"/>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47"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22"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9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68"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AD1B485A-E351-9C44-BB86-A4D427C3F1D8}" type="datetimeFigureOut">
              <a:rPr lang="en-US" smtClean="0">
                <a:solidFill>
                  <a:prstClr val="white">
                    <a:tint val="75000"/>
                  </a:prstClr>
                </a:solidFill>
              </a:rPr>
              <a:pPr/>
              <a:t>2/2/18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35742228"/>
      </p:ext>
    </p:extLst>
  </p:cSld>
  <p:clrMap bg1="dk1" tx1="lt1" bg2="dk2" tx2="lt2" accent1="accent1" accent2="accent2" accent3="accent3" accent4="accent4" accent5="accent5" accent6="accent6" hlink="hlink" folHlink="folHlink"/>
  <p:sldLayoutIdLst>
    <p:sldLayoutId id="2147484752" r:id="rId1"/>
    <p:sldLayoutId id="2147484753" r:id="rId2"/>
    <p:sldLayoutId id="2147484754" r:id="rId3"/>
    <p:sldLayoutId id="2147484755" r:id="rId4"/>
    <p:sldLayoutId id="2147484756" r:id="rId5"/>
    <p:sldLayoutId id="2147484757" r:id="rId6"/>
    <p:sldLayoutId id="2147484758" r:id="rId7"/>
    <p:sldLayoutId id="2147484759" r:id="rId8"/>
    <p:sldLayoutId id="2147484760" r:id="rId9"/>
    <p:sldLayoutId id="2147484761" r:id="rId10"/>
    <p:sldLayoutId id="2147484762" r:id="rId11"/>
    <p:sldLayoutId id="2147484763"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6"/>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4055467626"/>
      </p:ext>
    </p:extLst>
  </p:cSld>
  <p:clrMap bg1="dk1" tx1="lt1" bg2="dk2" tx2="lt2" accent1="accent1" accent2="accent2" accent3="accent3" accent4="accent4" accent5="accent5" accent6="accent6" hlink="hlink" folHlink="folHlink"/>
  <p:sldLayoutIdLst>
    <p:sldLayoutId id="2147484809" r:id="rId1"/>
    <p:sldLayoutId id="2147484810" r:id="rId2"/>
    <p:sldLayoutId id="2147484811" r:id="rId3"/>
    <p:sldLayoutId id="2147484812" r:id="rId4"/>
    <p:sldLayoutId id="2147484813" r:id="rId5"/>
    <p:sldLayoutId id="2147484814" r:id="rId6"/>
    <p:sldLayoutId id="2147484815" r:id="rId7"/>
    <p:sldLayoutId id="2147484816" r:id="rId8"/>
    <p:sldLayoutId id="2147484817" r:id="rId9"/>
    <p:sldLayoutId id="2147484819" r:id="rId10"/>
    <p:sldLayoutId id="2147484820" r:id="rId11"/>
    <p:sldLayoutId id="2147484821" r:id="rId12"/>
    <p:sldLayoutId id="2147484822" r:id="rId13"/>
    <p:sldLayoutId id="2147484823" r:id="rId1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19"/>
            </p:custDataLst>
          </p:nvPr>
        </p:nvSpPr>
        <p:spPr bwMode="auto">
          <a:xfrm>
            <a:off x="-1681400" y="744"/>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197</a:t>
            </a:r>
          </a:p>
        </p:txBody>
      </p:sp>
      <p:sp>
        <p:nvSpPr>
          <p:cNvPr id="46" name="Rectangle 45"/>
          <p:cNvSpPr/>
          <p:nvPr userDrawn="1">
            <p:custDataLst>
              <p:tags r:id="rId20"/>
            </p:custDataLst>
          </p:nvPr>
        </p:nvSpPr>
        <p:spPr bwMode="auto">
          <a:xfrm>
            <a:off x="-1133720" y="744"/>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143</a:t>
            </a:r>
          </a:p>
        </p:txBody>
      </p:sp>
      <p:sp>
        <p:nvSpPr>
          <p:cNvPr id="47" name="Rectangle 46"/>
          <p:cNvSpPr/>
          <p:nvPr userDrawn="1">
            <p:custDataLst>
              <p:tags r:id="rId21"/>
            </p:custDataLst>
          </p:nvPr>
        </p:nvSpPr>
        <p:spPr bwMode="auto">
          <a:xfrm>
            <a:off x="-576884" y="744"/>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32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endParaRPr lang="en-US" sz="899" kern="0" dirty="0">
              <a:solidFill>
                <a:srgbClr val="FFFFFF"/>
              </a:solidFill>
              <a:ea typeface="Segoe UI" pitchFamily="34" charset="0"/>
              <a:cs typeface="Segoe UI" pitchFamily="34" charset="0"/>
            </a:endParaRPr>
          </a:p>
        </p:txBody>
      </p:sp>
      <p:sp>
        <p:nvSpPr>
          <p:cNvPr id="48" name="Rectangle 47"/>
          <p:cNvSpPr/>
          <p:nvPr userDrawn="1">
            <p:custDataLst>
              <p:tags r:id="rId22"/>
            </p:custDataLst>
          </p:nvPr>
        </p:nvSpPr>
        <p:spPr bwMode="auto">
          <a:xfrm>
            <a:off x="-1681290" y="1103973"/>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204</a:t>
            </a:r>
          </a:p>
        </p:txBody>
      </p:sp>
      <p:sp>
        <p:nvSpPr>
          <p:cNvPr id="49" name="Rectangle 48"/>
          <p:cNvSpPr/>
          <p:nvPr userDrawn="1">
            <p:custDataLst>
              <p:tags r:id="rId23"/>
            </p:custDataLst>
          </p:nvPr>
        </p:nvSpPr>
        <p:spPr bwMode="auto">
          <a:xfrm>
            <a:off x="-1133840" y="1103973"/>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178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148</a:t>
            </a:r>
          </a:p>
        </p:txBody>
      </p:sp>
      <p:sp>
        <p:nvSpPr>
          <p:cNvPr id="50" name="Rectangle 49"/>
          <p:cNvSpPr/>
          <p:nvPr userDrawn="1">
            <p:custDataLst>
              <p:tags r:id="rId24"/>
            </p:custDataLst>
          </p:nvPr>
        </p:nvSpPr>
        <p:spPr bwMode="auto">
          <a:xfrm>
            <a:off x="-576866" y="1103973"/>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p:txBody>
      </p:sp>
      <p:sp>
        <p:nvSpPr>
          <p:cNvPr id="51" name="Rectangle 50"/>
          <p:cNvSpPr/>
          <p:nvPr userDrawn="1">
            <p:custDataLst>
              <p:tags r:id="rId25"/>
            </p:custDataLst>
          </p:nvPr>
        </p:nvSpPr>
        <p:spPr bwMode="auto">
          <a:xfrm>
            <a:off x="-1671155"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a:t>
            </a:r>
          </a:p>
        </p:txBody>
      </p:sp>
      <p:sp>
        <p:nvSpPr>
          <p:cNvPr id="52" name="Rectangle 51"/>
          <p:cNvSpPr/>
          <p:nvPr userDrawn="1">
            <p:custDataLst>
              <p:tags r:id="rId26"/>
            </p:custDataLst>
          </p:nvPr>
        </p:nvSpPr>
        <p:spPr bwMode="auto">
          <a:xfrm>
            <a:off x="-1122238"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127</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3" name="Rectangle 52"/>
          <p:cNvSpPr/>
          <p:nvPr userDrawn="1">
            <p:custDataLst>
              <p:tags r:id="rId27"/>
            </p:custDataLst>
          </p:nvPr>
        </p:nvSpPr>
        <p:spPr bwMode="auto">
          <a:xfrm>
            <a:off x="-566729"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138</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4" name="Rectangle 53"/>
          <p:cNvSpPr/>
          <p:nvPr userDrawn="1">
            <p:custDataLst>
              <p:tags r:id="rId28"/>
            </p:custDataLst>
          </p:nvPr>
        </p:nvSpPr>
        <p:spPr bwMode="auto">
          <a:xfrm>
            <a:off x="-1692161"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5" name="Rectangle 54"/>
          <p:cNvSpPr/>
          <p:nvPr userDrawn="1">
            <p:custDataLst>
              <p:tags r:id="rId29"/>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p:txBody>
      </p:sp>
      <p:sp>
        <p:nvSpPr>
          <p:cNvPr id="56" name="Rectangle 55"/>
          <p:cNvSpPr/>
          <p:nvPr userDrawn="1">
            <p:custDataLst>
              <p:tags r:id="rId30"/>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60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7" name="Rectangle 56"/>
          <p:cNvSpPr/>
          <p:nvPr userDrawn="1">
            <p:custDataLst>
              <p:tags r:id="rId31"/>
            </p:custDataLst>
          </p:nvPr>
        </p:nvSpPr>
        <p:spPr bwMode="auto">
          <a:xfrm>
            <a:off x="-1683904" y="4403051"/>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244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208</a:t>
            </a:r>
          </a:p>
        </p:txBody>
      </p:sp>
      <p:sp>
        <p:nvSpPr>
          <p:cNvPr id="58" name="Rectangle 57"/>
          <p:cNvSpPr/>
          <p:nvPr userDrawn="1">
            <p:custDataLst>
              <p:tags r:id="rId32"/>
            </p:custDataLst>
          </p:nvPr>
        </p:nvSpPr>
        <p:spPr bwMode="auto">
          <a:xfrm>
            <a:off x="-1130213" y="4403051"/>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236</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p:txBody>
      </p:sp>
      <p:sp>
        <p:nvSpPr>
          <p:cNvPr id="59" name="Rectangle 58"/>
          <p:cNvSpPr/>
          <p:nvPr userDrawn="1">
            <p:custDataLst>
              <p:tags r:id="rId33"/>
            </p:custDataLst>
          </p:nvPr>
        </p:nvSpPr>
        <p:spPr bwMode="auto">
          <a:xfrm>
            <a:off x="-581452" y="4403051"/>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158</a:t>
            </a:r>
          </a:p>
        </p:txBody>
      </p:sp>
      <p:sp>
        <p:nvSpPr>
          <p:cNvPr id="60" name="Rectangle 59"/>
          <p:cNvSpPr/>
          <p:nvPr userDrawn="1">
            <p:custDataLst>
              <p:tags r:id="rId34"/>
            </p:custDataLst>
          </p:nvPr>
        </p:nvSpPr>
        <p:spPr bwMode="auto">
          <a:xfrm>
            <a:off x="-1681290" y="556311"/>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194</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233</a:t>
            </a:r>
          </a:p>
        </p:txBody>
      </p:sp>
      <p:sp>
        <p:nvSpPr>
          <p:cNvPr id="61" name="Rectangle 60"/>
          <p:cNvSpPr/>
          <p:nvPr userDrawn="1">
            <p:custDataLst>
              <p:tags r:id="rId35"/>
            </p:custDataLst>
          </p:nvPr>
        </p:nvSpPr>
        <p:spPr bwMode="auto">
          <a:xfrm>
            <a:off x="-1133839" y="556303"/>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242</a:t>
            </a:r>
          </a:p>
        </p:txBody>
      </p:sp>
      <p:sp>
        <p:nvSpPr>
          <p:cNvPr id="62" name="Rectangle 61"/>
          <p:cNvSpPr/>
          <p:nvPr userDrawn="1">
            <p:custDataLst>
              <p:tags r:id="rId36"/>
            </p:custDataLst>
          </p:nvPr>
        </p:nvSpPr>
        <p:spPr bwMode="auto">
          <a:xfrm>
            <a:off x="-576884" y="556311"/>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198</a:t>
            </a:r>
          </a:p>
        </p:txBody>
      </p:sp>
      <p:sp>
        <p:nvSpPr>
          <p:cNvPr id="63" name="Rectangle 62"/>
          <p:cNvSpPr/>
          <p:nvPr userDrawn="1">
            <p:custDataLst>
              <p:tags r:id="rId37"/>
            </p:custDataLst>
          </p:nvPr>
        </p:nvSpPr>
        <p:spPr bwMode="auto">
          <a:xfrm>
            <a:off x="-1681539" y="1659531"/>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p:txBody>
      </p:sp>
      <p:sp>
        <p:nvSpPr>
          <p:cNvPr id="64" name="Rectangle 63"/>
          <p:cNvSpPr/>
          <p:nvPr userDrawn="1">
            <p:custDataLst>
              <p:tags r:id="rId38"/>
            </p:custDataLst>
          </p:nvPr>
        </p:nvSpPr>
        <p:spPr bwMode="auto">
          <a:xfrm>
            <a:off x="-1132924" y="1659531"/>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73</a:t>
            </a:r>
          </a:p>
        </p:txBody>
      </p:sp>
      <p:sp>
        <p:nvSpPr>
          <p:cNvPr id="65" name="Rectangle 64"/>
          <p:cNvSpPr/>
          <p:nvPr userDrawn="1">
            <p:custDataLst>
              <p:tags r:id="rId39"/>
            </p:custDataLst>
          </p:nvPr>
        </p:nvSpPr>
        <p:spPr bwMode="auto">
          <a:xfrm>
            <a:off x="-576884" y="1659531"/>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66" name="Rectangle 65"/>
          <p:cNvSpPr/>
          <p:nvPr userDrawn="1">
            <p:custDataLst>
              <p:tags r:id="rId40"/>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p:txBody>
      </p:sp>
      <p:sp>
        <p:nvSpPr>
          <p:cNvPr id="67" name="Rectangle 66"/>
          <p:cNvSpPr/>
          <p:nvPr userDrawn="1">
            <p:custDataLst>
              <p:tags r:id="rId41"/>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68" name="Rectangle 67"/>
          <p:cNvSpPr/>
          <p:nvPr userDrawn="1">
            <p:custDataLst>
              <p:tags r:id="rId42"/>
            </p:custDataLst>
          </p:nvPr>
        </p:nvSpPr>
        <p:spPr bwMode="auto">
          <a:xfrm>
            <a:off x="-585200"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209</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22</a:t>
            </a:r>
          </a:p>
          <a:p>
            <a:pPr defTabSz="698425" fontAlgn="base">
              <a:lnSpc>
                <a:spcPct val="90000"/>
              </a:lnSpc>
              <a:spcBef>
                <a:spcPct val="0"/>
              </a:spcBef>
              <a:spcAft>
                <a:spcPct val="0"/>
              </a:spcAft>
              <a:defRPr/>
            </a:pPr>
            <a:endParaRPr lang="en-US" sz="899" kern="0" dirty="0">
              <a:solidFill>
                <a:prstClr val="black"/>
              </a:solidFill>
              <a:ea typeface="Segoe UI" pitchFamily="34" charset="0"/>
              <a:cs typeface="Segoe UI" pitchFamily="34" charset="0"/>
            </a:endParaRPr>
          </a:p>
        </p:txBody>
      </p:sp>
      <p:sp>
        <p:nvSpPr>
          <p:cNvPr id="69" name="Rectangle 68"/>
          <p:cNvSpPr/>
          <p:nvPr userDrawn="1">
            <p:custDataLst>
              <p:tags r:id="rId43"/>
            </p:custDataLst>
          </p:nvPr>
        </p:nvSpPr>
        <p:spPr bwMode="auto">
          <a:xfrm>
            <a:off x="-1692163" y="3857221"/>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221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70" name="Rectangle 69"/>
          <p:cNvSpPr/>
          <p:nvPr userDrawn="1">
            <p:custDataLst>
              <p:tags r:id="rId44"/>
            </p:custDataLst>
          </p:nvPr>
        </p:nvSpPr>
        <p:spPr bwMode="auto">
          <a:xfrm>
            <a:off x="-1136127" y="3857221"/>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232</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17</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p:txBody>
      </p:sp>
      <p:sp>
        <p:nvSpPr>
          <p:cNvPr id="71" name="Rectangle 70"/>
          <p:cNvSpPr/>
          <p:nvPr userDrawn="1">
            <p:custDataLst>
              <p:tags r:id="rId45"/>
            </p:custDataLst>
          </p:nvPr>
        </p:nvSpPr>
        <p:spPr bwMode="auto">
          <a:xfrm>
            <a:off x="-579309" y="3857221"/>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26</a:t>
            </a:r>
          </a:p>
        </p:txBody>
      </p:sp>
      <p:sp>
        <p:nvSpPr>
          <p:cNvPr id="72" name="Rectangle 71"/>
          <p:cNvSpPr/>
          <p:nvPr userDrawn="1">
            <p:custDataLst>
              <p:tags r:id="rId46"/>
            </p:custDataLst>
          </p:nvPr>
        </p:nvSpPr>
        <p:spPr bwMode="auto">
          <a:xfrm>
            <a:off x="-1683907" y="4957631"/>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79</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150</a:t>
            </a:r>
          </a:p>
        </p:txBody>
      </p:sp>
      <p:sp>
        <p:nvSpPr>
          <p:cNvPr id="73" name="Rectangle 72"/>
          <p:cNvSpPr/>
          <p:nvPr userDrawn="1">
            <p:custDataLst>
              <p:tags r:id="rId47"/>
            </p:custDataLst>
          </p:nvPr>
        </p:nvSpPr>
        <p:spPr bwMode="auto">
          <a:xfrm>
            <a:off x="-1129734" y="4957631"/>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33</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122</a:t>
            </a:r>
          </a:p>
        </p:txBody>
      </p:sp>
      <p:sp>
        <p:nvSpPr>
          <p:cNvPr id="74" name="Rectangle 73"/>
          <p:cNvSpPr/>
          <p:nvPr userDrawn="1">
            <p:custDataLst>
              <p:tags r:id="rId48"/>
            </p:custDataLst>
          </p:nvPr>
        </p:nvSpPr>
        <p:spPr bwMode="auto">
          <a:xfrm>
            <a:off x="-581454" y="4957631"/>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68</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89</a:t>
            </a:r>
          </a:p>
        </p:txBody>
      </p:sp>
      <p:sp>
        <p:nvSpPr>
          <p:cNvPr id="75" name="Rectangle 74"/>
          <p:cNvSpPr/>
          <p:nvPr userDrawn="1">
            <p:custDataLst>
              <p:tags r:id="rId49"/>
            </p:custDataLst>
          </p:nvPr>
        </p:nvSpPr>
        <p:spPr bwMode="auto">
          <a:xfrm>
            <a:off x="-1129642" y="5504244"/>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p:txBody>
      </p:sp>
      <p:sp>
        <p:nvSpPr>
          <p:cNvPr id="76" name="Rectangle 75"/>
          <p:cNvSpPr/>
          <p:nvPr userDrawn="1">
            <p:custDataLst>
              <p:tags r:id="rId50"/>
            </p:custDataLst>
          </p:nvPr>
        </p:nvSpPr>
        <p:spPr bwMode="auto">
          <a:xfrm>
            <a:off x="-581360" y="5504244"/>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p:txBody>
      </p:sp>
      <p:sp>
        <p:nvSpPr>
          <p:cNvPr id="77" name="Rectangle 76"/>
          <p:cNvSpPr/>
          <p:nvPr userDrawn="1">
            <p:custDataLst>
              <p:tags r:id="rId51"/>
            </p:custDataLst>
          </p:nvPr>
        </p:nvSpPr>
        <p:spPr bwMode="auto">
          <a:xfrm>
            <a:off x="-1141894" y="6052900"/>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p:txBody>
      </p:sp>
      <p:sp>
        <p:nvSpPr>
          <p:cNvPr id="78" name="Rectangle 77"/>
          <p:cNvSpPr/>
          <p:nvPr userDrawn="1">
            <p:custDataLst>
              <p:tags r:id="rId52"/>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p:txBody>
      </p:sp>
      <p:sp>
        <p:nvSpPr>
          <p:cNvPr id="79" name="Rectangle 78"/>
          <p:cNvSpPr/>
          <p:nvPr userDrawn="1">
            <p:custDataLst>
              <p:tags r:id="rId53"/>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80" name="Rectangle 79"/>
          <p:cNvSpPr/>
          <p:nvPr userDrawn="1">
            <p:custDataLst>
              <p:tags r:id="rId54"/>
            </p:custDataLst>
          </p:nvPr>
        </p:nvSpPr>
        <p:spPr bwMode="auto">
          <a:xfrm>
            <a:off x="-1683905" y="5504236"/>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p:txBody>
      </p:sp>
      <p:sp>
        <p:nvSpPr>
          <p:cNvPr id="81" name="Rectangle 80"/>
          <p:cNvSpPr/>
          <p:nvPr userDrawn="1">
            <p:custDataLst>
              <p:tags r:id="rId55"/>
            </p:custDataLst>
          </p:nvPr>
        </p:nvSpPr>
        <p:spPr bwMode="auto">
          <a:xfrm>
            <a:off x="-1144617" y="6766561"/>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82" name="Rectangle 81"/>
          <p:cNvSpPr/>
          <p:nvPr userDrawn="1">
            <p:custDataLst>
              <p:tags r:id="rId56"/>
            </p:custDataLst>
          </p:nvPr>
        </p:nvSpPr>
        <p:spPr bwMode="auto">
          <a:xfrm>
            <a:off x="-1695386" y="6766561"/>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p:txBody>
      </p:sp>
      <p:sp>
        <p:nvSpPr>
          <p:cNvPr id="83" name="Rectangle 82"/>
          <p:cNvSpPr/>
          <p:nvPr userDrawn="1">
            <p:custDataLst>
              <p:tags r:id="rId57"/>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166</a:t>
            </a:r>
          </a:p>
        </p:txBody>
      </p:sp>
    </p:spTree>
    <p:extLst>
      <p:ext uri="{BB962C8B-B14F-4D97-AF65-F5344CB8AC3E}">
        <p14:creationId xmlns:p14="http://schemas.microsoft.com/office/powerpoint/2010/main" val="2345420763"/>
      </p:ext>
    </p:extLst>
  </p:cSld>
  <p:clrMap bg1="lt1" tx1="dk1" bg2="lt2" tx2="dk2" accent1="accent1" accent2="accent2" accent3="accent3" accent4="accent4" accent5="accent5" accent6="accent6" hlink="hlink" folHlink="folHlink"/>
  <p:sldLayoutIdLst>
    <p:sldLayoutId id="2147484846" r:id="rId1"/>
    <p:sldLayoutId id="2147484847" r:id="rId2"/>
    <p:sldLayoutId id="2147484848" r:id="rId3"/>
    <p:sldLayoutId id="2147484849" r:id="rId4"/>
    <p:sldLayoutId id="2147484850" r:id="rId5"/>
    <p:sldLayoutId id="2147484851" r:id="rId6"/>
    <p:sldLayoutId id="2147484852" r:id="rId7"/>
    <p:sldLayoutId id="2147484854" r:id="rId8"/>
    <p:sldLayoutId id="2147484855" r:id="rId9"/>
    <p:sldLayoutId id="2147484858" r:id="rId10"/>
    <p:sldLayoutId id="2147484859" r:id="rId11"/>
    <p:sldLayoutId id="2147484860" r:id="rId12"/>
    <p:sldLayoutId id="2147484861" r:id="rId13"/>
    <p:sldLayoutId id="2147484862" r:id="rId14"/>
    <p:sldLayoutId id="2147484863" r:id="rId15"/>
    <p:sldLayoutId id="2147484865" r:id="rId16"/>
    <p:sldLayoutId id="2147484866" r:id="rId17"/>
  </p:sldLayoutIdLst>
  <p:transition>
    <p:fade/>
  </p:transition>
  <p:txStyles>
    <p:titleStyle>
      <a:lvl1pPr algn="l" defTabSz="932563" rtl="0" eaLnBrk="1" latinLnBrk="0" hangingPunct="1">
        <a:lnSpc>
          <a:spcPct val="90000"/>
        </a:lnSpc>
        <a:spcBef>
          <a:spcPct val="0"/>
        </a:spcBef>
        <a:buNone/>
        <a:defRPr lang="en-US" sz="4799" b="0" kern="1200" cap="none" spc="-70" baseline="0" dirty="0" smtClean="0">
          <a:ln w="3175">
            <a:noFill/>
          </a:ln>
          <a:solidFill>
            <a:srgbClr val="0072C6"/>
          </a:soli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112"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74640" y="1212852"/>
            <a:ext cx="11887200" cy="2092325"/>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2"/>
            <a:ext cx="3937000" cy="136525"/>
          </a:xfrm>
          <a:prstGeom prst="rect">
            <a:avLst/>
          </a:prstGeom>
        </p:spPr>
        <p:txBody>
          <a:bodyPr vert="horz" lIns="0" tIns="0" rIns="91440" bIns="0" rtlCol="0" anchor="ctr"/>
          <a:lstStyle>
            <a:lvl1pPr marL="0" algn="l" defTabSz="932384" rtl="0" eaLnBrk="1" fontAlgn="auto" latinLnBrk="0" hangingPunct="1">
              <a:spcBef>
                <a:spcPts val="0"/>
              </a:spcBef>
              <a:spcAft>
                <a:spcPts val="0"/>
              </a:spcAft>
              <a:defRPr lang="en-US" sz="900"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595102" y="6565902"/>
            <a:ext cx="566738" cy="136525"/>
          </a:xfrm>
          <a:prstGeom prst="rect">
            <a:avLst/>
          </a:prstGeom>
        </p:spPr>
        <p:txBody>
          <a:bodyPr vert="horz" wrap="square" lIns="91440" tIns="0" rIns="0" bIns="0" numCol="1" anchor="ctr" anchorCtr="0" compatLnSpc="1">
            <a:prstTxWarp prst="textNoShape">
              <a:avLst/>
            </a:prstTxWarp>
          </a:bodyPr>
          <a:lstStyle>
            <a:lvl1pPr algn="r">
              <a:defRPr sz="900">
                <a:solidFill>
                  <a:srgbClr val="505050"/>
                </a:solidFill>
              </a:defRPr>
            </a:lvl1pPr>
          </a:lstStyle>
          <a:p>
            <a:pPr defTabSz="932563"/>
            <a:fld id="{83758903-653A-7442-ACA2-36E6579F0BEB}" type="slidenum">
              <a:rPr lang="en-US" smtClean="0"/>
              <a:pPr defTabSz="932563"/>
              <a:t>‹#›</a:t>
            </a:fld>
            <a:endParaRPr lang="en-US"/>
          </a:p>
        </p:txBody>
      </p:sp>
    </p:spTree>
    <p:extLst>
      <p:ext uri="{BB962C8B-B14F-4D97-AF65-F5344CB8AC3E}">
        <p14:creationId xmlns:p14="http://schemas.microsoft.com/office/powerpoint/2010/main" val="919701429"/>
      </p:ext>
    </p:extLst>
  </p:cSld>
  <p:clrMap bg1="lt1" tx1="dk1" bg2="lt2" tx2="dk2" accent1="accent1" accent2="accent2" accent3="accent3" accent4="accent4" accent5="accent5" accent6="accent6" hlink="hlink" folHlink="folHlink"/>
  <p:sldLayoutIdLst>
    <p:sldLayoutId id="2147484869" r:id="rId1"/>
    <p:sldLayoutId id="2147484870" r:id="rId2"/>
    <p:sldLayoutId id="2147484871" r:id="rId3"/>
    <p:sldLayoutId id="2147484874" r:id="rId4"/>
    <p:sldLayoutId id="2147484878" r:id="rId5"/>
    <p:sldLayoutId id="2147484880" r:id="rId6"/>
    <p:sldLayoutId id="2147484881" r:id="rId7"/>
    <p:sldLayoutId id="2147484916" r:id="rId8"/>
    <p:sldLayoutId id="2147484918" r:id="rId9"/>
    <p:sldLayoutId id="2147484919" r:id="rId10"/>
  </p:sldLayoutIdLst>
  <p:transition>
    <p:fade/>
  </p:transition>
  <p:txStyles>
    <p:titleStyle>
      <a:lvl1pPr algn="l" defTabSz="931505" rtl="0" eaLnBrk="0" fontAlgn="base" hangingPunct="0">
        <a:lnSpc>
          <a:spcPct val="90000"/>
        </a:lnSpc>
        <a:spcBef>
          <a:spcPct val="0"/>
        </a:spcBef>
        <a:spcAft>
          <a:spcPct val="0"/>
        </a:spcAft>
        <a:defRPr lang="en-US" sz="5198" kern="1200" spc="-102" dirty="0">
          <a:ln w="3175">
            <a:noFill/>
          </a:ln>
          <a:solidFill>
            <a:schemeClr val="tx2"/>
          </a:solidFill>
          <a:latin typeface="+mj-lt"/>
          <a:ea typeface="ＭＳ Ｐゴシック" charset="0"/>
          <a:cs typeface="Segoe UI" pitchFamily="34" charset="0"/>
        </a:defRPr>
      </a:lvl1pPr>
      <a:lvl2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2pPr>
      <a:lvl3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3pPr>
      <a:lvl4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4pPr>
      <a:lvl5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5pPr>
      <a:lvl6pPr marL="457024"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6pPr>
      <a:lvl7pPr marL="914049"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7pPr>
      <a:lvl8pPr marL="1371073"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8pPr>
      <a:lvl9pPr marL="1828098"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9pPr>
    </p:titleStyle>
    <p:bodyStyle>
      <a:lvl1pPr marL="342768" indent="-342768" algn="l" defTabSz="931505" rtl="0" eaLnBrk="0" fontAlgn="base" hangingPunct="0">
        <a:lnSpc>
          <a:spcPct val="90000"/>
        </a:lnSpc>
        <a:spcBef>
          <a:spcPct val="20000"/>
        </a:spcBef>
        <a:spcAft>
          <a:spcPct val="0"/>
        </a:spcAft>
        <a:buSzPct val="90000"/>
        <a:buFont typeface="Arial" charset="0"/>
        <a:buChar char="•"/>
        <a:defRPr sz="3998" kern="1200">
          <a:solidFill>
            <a:schemeClr val="tx2"/>
          </a:solidFill>
          <a:latin typeface="+mj-lt"/>
          <a:ea typeface="ＭＳ Ｐゴシック" charset="0"/>
          <a:cs typeface="ＭＳ Ｐゴシック" charset="0"/>
        </a:defRPr>
      </a:lvl1pPr>
      <a:lvl2pPr marL="583975" indent="-241206" algn="l" defTabSz="931505" rtl="0" eaLnBrk="0" fontAlgn="base" hangingPunct="0">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792" indent="-228513" algn="l" defTabSz="931505" rtl="0" eaLnBrk="0" fontAlgn="base" hangingPunct="0">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305"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6817"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123386652"/>
      </p:ext>
    </p:extLst>
  </p:cSld>
  <p:clrMap bg1="dk1" tx1="lt1" bg2="dk2" tx2="lt2" accent1="accent1" accent2="accent2" accent3="accent3" accent4="accent4" accent5="accent5" accent6="accent6" hlink="hlink" folHlink="folHlink"/>
  <p:sldLayoutIdLst>
    <p:sldLayoutId id="2147484887" r:id="rId1"/>
    <p:sldLayoutId id="2147484888" r:id="rId2"/>
    <p:sldLayoutId id="2147484889" r:id="rId3"/>
    <p:sldLayoutId id="2147484890" r:id="rId4"/>
    <p:sldLayoutId id="2147484891" r:id="rId5"/>
    <p:sldLayoutId id="2147484892" r:id="rId6"/>
    <p:sldLayoutId id="2147484893" r:id="rId7"/>
    <p:sldLayoutId id="2147484894" r:id="rId8"/>
    <p:sldLayoutId id="2147484895" r:id="rId9"/>
    <p:sldLayoutId id="2147484897" r:id="rId10"/>
    <p:sldLayoutId id="2147484898" r:id="rId11"/>
    <p:sldLayoutId id="2147484899" r:id="rId12"/>
    <p:sldLayoutId id="2147484900" r:id="rId13"/>
    <p:sldLayoutId id="2147484901" r:id="rId14"/>
    <p:sldLayoutId id="2147484902" r:id="rId1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27.png"/><Relationship Id="rId10" Type="http://schemas.microsoft.com/office/2007/relationships/hdphoto" Target="../media/hdphoto2.wdp"/><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4" Type="http://schemas.microsoft.com/office/2007/relationships/hdphoto" Target="../media/hdphoto3.wdp"/><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1" Type="http://schemas.openxmlformats.org/officeDocument/2006/relationships/slideLayout" Target="../slideLayouts/slideLayout3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4.xml"/><Relationship Id="rId3" Type="http://schemas.openxmlformats.org/officeDocument/2006/relationships/image" Target="../media/image34.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5.xml"/><Relationship Id="rId3" Type="http://schemas.openxmlformats.org/officeDocument/2006/relationships/image" Target="../media/image35.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6.xml"/><Relationship Id="rId3" Type="http://schemas.openxmlformats.org/officeDocument/2006/relationships/image" Target="../media/image36.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9.xml"/><Relationship Id="rId3" Type="http://schemas.openxmlformats.org/officeDocument/2006/relationships/image" Target="../media/image37.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21.xml"/><Relationship Id="rId3"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39.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 Id="rId3" Type="http://schemas.openxmlformats.org/officeDocument/2006/relationships/image" Target="../media/image4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 Id="rId3"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44.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28.xml"/><Relationship Id="rId3" Type="http://schemas.openxmlformats.org/officeDocument/2006/relationships/image" Target="../media/image45.tiff"/></Relationships>
</file>

<file path=ppt/slides/_rels/slide29.xml.rels><?xml version="1.0" encoding="UTF-8" standalone="yes"?>
<Relationships xmlns="http://schemas.openxmlformats.org/package/2006/relationships"><Relationship Id="rId3" Type="http://schemas.openxmlformats.org/officeDocument/2006/relationships/image" Target="../media/image46.jpg"/><Relationship Id="rId4" Type="http://schemas.openxmlformats.org/officeDocument/2006/relationships/image" Target="../media/image47.jpg"/><Relationship Id="rId1" Type="http://schemas.openxmlformats.org/officeDocument/2006/relationships/slideLayout" Target="../slideLayouts/slideLayout8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51.tiff"/><Relationship Id="rId4" Type="http://schemas.openxmlformats.org/officeDocument/2006/relationships/image" Target="../media/image52.tiff"/><Relationship Id="rId5" Type="http://schemas.openxmlformats.org/officeDocument/2006/relationships/image" Target="../media/image53.tiff"/><Relationship Id="rId6" Type="http://schemas.openxmlformats.org/officeDocument/2006/relationships/image" Target="../media/image54.tiff"/><Relationship Id="rId7" Type="http://schemas.openxmlformats.org/officeDocument/2006/relationships/image" Target="../media/image55.tiff"/><Relationship Id="rId8" Type="http://schemas.openxmlformats.org/officeDocument/2006/relationships/image" Target="../media/image56.tiff"/><Relationship Id="rId9" Type="http://schemas.openxmlformats.org/officeDocument/2006/relationships/image" Target="../media/image57.tiff"/><Relationship Id="rId1" Type="http://schemas.openxmlformats.org/officeDocument/2006/relationships/slideLayout" Target="../slideLayouts/slideLayout1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4" Type="http://schemas.openxmlformats.org/officeDocument/2006/relationships/image" Target="../media/image58.png"/><Relationship Id="rId1" Type="http://schemas.openxmlformats.org/officeDocument/2006/relationships/themeOverride" Target="../theme/themeOverride1.xml"/><Relationship Id="rId2" Type="http://schemas.openxmlformats.org/officeDocument/2006/relationships/slideLayout" Target="../slideLayouts/slideLayout9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6.xml"/><Relationship Id="rId3"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4" Type="http://schemas.openxmlformats.org/officeDocument/2006/relationships/image" Target="../media/image59.tiff"/><Relationship Id="rId1" Type="http://schemas.openxmlformats.org/officeDocument/2006/relationships/themeOverride" Target="../theme/themeOverride2.xml"/><Relationship Id="rId2" Type="http://schemas.openxmlformats.org/officeDocument/2006/relationships/slideLayout" Target="../slideLayouts/slideLayout9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4.xml"/><Relationship Id="rId3" Type="http://schemas.openxmlformats.org/officeDocument/2006/relationships/image" Target="../media/image60.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5" Type="http://schemas.openxmlformats.org/officeDocument/2006/relationships/image" Target="../media/image12.jpeg"/><Relationship Id="rId6" Type="http://schemas.openxmlformats.org/officeDocument/2006/relationships/image" Target="../media/image13.png"/><Relationship Id="rId7" Type="http://schemas.openxmlformats.org/officeDocument/2006/relationships/image" Target="../media/image14.jpg"/><Relationship Id="rId8" Type="http://schemas.openxmlformats.org/officeDocument/2006/relationships/image" Target="../media/image15.png"/><Relationship Id="rId9" Type="http://schemas.openxmlformats.org/officeDocument/2006/relationships/image" Target="../media/image16.jpeg"/><Relationship Id="rId10" Type="http://schemas.openxmlformats.org/officeDocument/2006/relationships/image" Target="../media/image17.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52.xml"/><Relationship Id="rId3" Type="http://schemas.openxmlformats.org/officeDocument/2006/relationships/image" Target="../media/image61.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53.xml"/><Relationship Id="rId3" Type="http://schemas.openxmlformats.org/officeDocument/2006/relationships/image" Target="../media/image62.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54.xml"/><Relationship Id="rId3" Type="http://schemas.openxmlformats.org/officeDocument/2006/relationships/image" Target="../media/image63.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55.xml"/><Relationship Id="rId3" Type="http://schemas.openxmlformats.org/officeDocument/2006/relationships/image" Target="../media/image64.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56.xml"/><Relationship Id="rId3" Type="http://schemas.openxmlformats.org/officeDocument/2006/relationships/image" Target="../media/image65.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57.xml"/><Relationship Id="rId3" Type="http://schemas.openxmlformats.org/officeDocument/2006/relationships/image" Target="../media/image66.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58.xml"/><Relationship Id="rId3" Type="http://schemas.openxmlformats.org/officeDocument/2006/relationships/image" Target="../media/image67.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59.xml"/><Relationship Id="rId3" Type="http://schemas.openxmlformats.org/officeDocument/2006/relationships/image" Target="../media/image68.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63.xml"/><Relationship Id="rId3" Type="http://schemas.openxmlformats.org/officeDocument/2006/relationships/image" Target="../media/image69.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1" Type="http://schemas.openxmlformats.org/officeDocument/2006/relationships/themeOverride" Target="../theme/themeOverride3.xml"/><Relationship Id="rId2" Type="http://schemas.openxmlformats.org/officeDocument/2006/relationships/slideLayout" Target="../slideLayouts/slideLayout120.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3.png"/><Relationship Id="rId7" Type="http://schemas.openxmlformats.org/officeDocument/2006/relationships/image" Target="../media/image74.png"/><Relationship Id="rId8" Type="http://schemas.openxmlformats.org/officeDocument/2006/relationships/image" Target="../media/image75.png"/><Relationship Id="rId9" Type="http://schemas.openxmlformats.org/officeDocument/2006/relationships/image" Target="../media/image76.png"/><Relationship Id="rId1" Type="http://schemas.openxmlformats.org/officeDocument/2006/relationships/themeOverride" Target="../theme/themeOverride4.xml"/><Relationship Id="rId2" Type="http://schemas.openxmlformats.org/officeDocument/2006/relationships/slideLayout" Target="../slideLayouts/slideLayout12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67.xml"/><Relationship Id="rId3" Type="http://schemas.openxmlformats.org/officeDocument/2006/relationships/image" Target="../media/image7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notesSlide" Target="../notesSlides/notesSlide68.xml"/><Relationship Id="rId3" Type="http://schemas.openxmlformats.org/officeDocument/2006/relationships/image" Target="../media/image7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notesSlide" Target="../notesSlides/notesSlide69.xml"/><Relationship Id="rId3" Type="http://schemas.openxmlformats.org/officeDocument/2006/relationships/hyperlink" Target="https://kubernetes.io/docs/concepts/services-networking/ingress/#ingress-controller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73.xml"/><Relationship Id="rId3" Type="http://schemas.openxmlformats.org/officeDocument/2006/relationships/image" Target="../media/image7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75.xml"/><Relationship Id="rId3" Type="http://schemas.openxmlformats.org/officeDocument/2006/relationships/image" Target="../media/image80.tiff"/></Relationships>
</file>

<file path=ppt/slides/_rels/slide76.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Layout" Target="../slideLayouts/slideLayout130.xml"/><Relationship Id="rId3"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78.xml"/><Relationship Id="rId3" Type="http://schemas.openxmlformats.org/officeDocument/2006/relationships/image" Target="../media/image81.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9.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80.xml"/><Relationship Id="rId3" Type="http://schemas.openxmlformats.org/officeDocument/2006/relationships/image" Target="../media/image8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81.xml"/><Relationship Id="rId3" Type="http://schemas.openxmlformats.org/officeDocument/2006/relationships/image" Target="../media/image8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84.xml"/><Relationship Id="rId3" Type="http://schemas.openxmlformats.org/officeDocument/2006/relationships/image" Target="../media/image84.tiff"/></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4" Type="http://schemas.openxmlformats.org/officeDocument/2006/relationships/image" Target="../media/image85.png"/><Relationship Id="rId1" Type="http://schemas.openxmlformats.org/officeDocument/2006/relationships/themeOverride" Target="../theme/themeOverride6.xml"/><Relationship Id="rId2" Type="http://schemas.openxmlformats.org/officeDocument/2006/relationships/slideLayout" Target="../slideLayouts/slideLayout14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8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32597">
              <a:spcBef>
                <a:spcPts val="0"/>
              </a:spcBef>
              <a:spcAft>
                <a:spcPts val="612"/>
              </a:spcAft>
            </a:pPr>
            <a:r>
              <a:rPr lang="en-US" dirty="0" smtClean="0"/>
              <a:t>Kubernetes </a:t>
            </a:r>
            <a:r>
              <a:rPr lang="en-US" dirty="0" err="1" smtClean="0"/>
              <a:t>Hackfest</a:t>
            </a:r>
            <a:r>
              <a:rPr lang="en-US" dirty="0"/>
              <a:t/>
            </a:r>
            <a:br>
              <a:rPr lang="en-US" dirty="0"/>
            </a:br>
            <a:r>
              <a:rPr lang="en-US" sz="3264" i="1" spc="0" dirty="0">
                <a:ln>
                  <a:noFill/>
                </a:ln>
                <a:gradFill>
                  <a:gsLst>
                    <a:gs pos="2917">
                      <a:srgbClr val="FFFFFF"/>
                    </a:gs>
                    <a:gs pos="30000">
                      <a:srgbClr val="FFFFFF"/>
                    </a:gs>
                  </a:gsLst>
                  <a:lin ang="5400000" scaled="0"/>
                </a:gradFill>
                <a:latin typeface="Segoe UI Semilight"/>
                <a:cs typeface=""/>
              </a:rPr>
              <a:t>Building Cloudy Applications</a:t>
            </a:r>
            <a:br>
              <a:rPr lang="en-US" sz="3264" i="1" spc="0" dirty="0">
                <a:ln>
                  <a:noFill/>
                </a:ln>
                <a:gradFill>
                  <a:gsLst>
                    <a:gs pos="2917">
                      <a:srgbClr val="FFFFFF"/>
                    </a:gs>
                    <a:gs pos="30000">
                      <a:srgbClr val="FFFFFF"/>
                    </a:gs>
                  </a:gsLst>
                  <a:lin ang="5400000" scaled="0"/>
                </a:gradFill>
                <a:latin typeface="Segoe UI Semilight"/>
                <a:cs typeface=""/>
              </a:rPr>
            </a:br>
            <a:endParaRPr lang="en-US" dirty="0"/>
          </a:p>
        </p:txBody>
      </p:sp>
      <p:sp>
        <p:nvSpPr>
          <p:cNvPr id="3" name="Text Placeholder 2"/>
          <p:cNvSpPr>
            <a:spLocks noGrp="1"/>
          </p:cNvSpPr>
          <p:nvPr>
            <p:ph type="body" sz="quarter" idx="12"/>
          </p:nvPr>
        </p:nvSpPr>
        <p:spPr>
          <a:xfrm>
            <a:off x="275545" y="5103697"/>
            <a:ext cx="7314100" cy="1633197"/>
          </a:xfrm>
        </p:spPr>
        <p:txBody>
          <a:bodyPr/>
          <a:lstStyle/>
          <a:p>
            <a:r>
              <a:rPr lang="en-US" dirty="0" smtClean="0"/>
              <a:t>Jungho Kim</a:t>
            </a:r>
            <a:br>
              <a:rPr lang="en-US" dirty="0" smtClean="0"/>
            </a:br>
            <a:r>
              <a:rPr lang="en-US" dirty="0" err="1" smtClean="0"/>
              <a:t>Vikram</a:t>
            </a:r>
            <a:r>
              <a:rPr lang="en-US" dirty="0" smtClean="0"/>
              <a:t> Singh</a:t>
            </a:r>
          </a:p>
        </p:txBody>
      </p:sp>
    </p:spTree>
    <p:extLst>
      <p:ext uri="{BB962C8B-B14F-4D97-AF65-F5344CB8AC3E}">
        <p14:creationId xmlns:p14="http://schemas.microsoft.com/office/powerpoint/2010/main" val="1994890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16982" y="2340841"/>
            <a:ext cx="760105" cy="876618"/>
          </a:xfrm>
          <a:prstGeom prst="rect">
            <a:avLst/>
          </a:prstGeom>
        </p:spPr>
      </p:pic>
      <p:grpSp>
        <p:nvGrpSpPr>
          <p:cNvPr id="12" name="Group 11"/>
          <p:cNvGrpSpPr/>
          <p:nvPr/>
        </p:nvGrpSpPr>
        <p:grpSpPr>
          <a:xfrm>
            <a:off x="1925254" y="2249173"/>
            <a:ext cx="1517357" cy="995721"/>
            <a:chOff x="1799201" y="2089133"/>
            <a:chExt cx="1517572" cy="995863"/>
          </a:xfrm>
        </p:grpSpPr>
        <p:pic>
          <p:nvPicPr>
            <p:cNvPr id="18" name="Picture 17"/>
            <p:cNvPicPr>
              <a:picLocks noChangeAspect="1"/>
            </p:cNvPicPr>
            <p:nvPr/>
          </p:nvPicPr>
          <p:blipFill>
            <a:blip r:embed="rId4"/>
            <a:stretch>
              <a:fillRect/>
            </a:stretch>
          </p:blipFill>
          <p:spPr>
            <a:xfrm>
              <a:off x="2320910" y="2089133"/>
              <a:ext cx="995863" cy="995863"/>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99201" y="2131685"/>
              <a:ext cx="760213" cy="876742"/>
            </a:xfrm>
            <a:prstGeom prst="rect">
              <a:avLst/>
            </a:prstGeom>
          </p:spPr>
        </p:pic>
      </p:grpSp>
      <p:grpSp>
        <p:nvGrpSpPr>
          <p:cNvPr id="15" name="Group 14"/>
          <p:cNvGrpSpPr/>
          <p:nvPr/>
        </p:nvGrpSpPr>
        <p:grpSpPr>
          <a:xfrm>
            <a:off x="3852647" y="2004687"/>
            <a:ext cx="2636501" cy="1484691"/>
            <a:chOff x="3579361" y="1840611"/>
            <a:chExt cx="2636875" cy="1484902"/>
          </a:xfrm>
        </p:grpSpPr>
        <p:pic>
          <p:nvPicPr>
            <p:cNvPr id="24" name="Picture 23"/>
            <p:cNvPicPr>
              <a:picLocks noChangeAspect="1"/>
            </p:cNvPicPr>
            <p:nvPr/>
          </p:nvPicPr>
          <p:blipFill>
            <a:blip r:embed="rId4"/>
            <a:stretch>
              <a:fillRect/>
            </a:stretch>
          </p:blipFill>
          <p:spPr>
            <a:xfrm>
              <a:off x="5220373" y="2098584"/>
              <a:ext cx="995863" cy="99586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608766" y="2131685"/>
              <a:ext cx="760213" cy="87674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3925" y="1840611"/>
              <a:ext cx="275780" cy="319653"/>
            </a:xfrm>
            <a:prstGeom prst="rect">
              <a:avLst/>
            </a:prstGeom>
          </p:spPr>
        </p:pic>
        <p:pic>
          <p:nvPicPr>
            <p:cNvPr id="10" name="Picture 9"/>
            <p:cNvPicPr>
              <a:picLocks noChangeAspect="1"/>
            </p:cNvPicPr>
            <p:nvPr/>
          </p:nvPicPr>
          <p:blipFill>
            <a:blip r:embed="rId6"/>
            <a:stretch>
              <a:fillRect/>
            </a:stretch>
          </p:blipFill>
          <p:spPr>
            <a:xfrm>
              <a:off x="3579361" y="2996300"/>
              <a:ext cx="288061" cy="329213"/>
            </a:xfrm>
            <a:prstGeom prst="rect">
              <a:avLst/>
            </a:prstGeom>
          </p:spPr>
        </p:pic>
        <p:cxnSp>
          <p:nvCxnSpPr>
            <p:cNvPr id="14" name="Straight Arrow Connector 13"/>
            <p:cNvCxnSpPr/>
            <p:nvPr/>
          </p:nvCxnSpPr>
          <p:spPr>
            <a:xfrm flipV="1">
              <a:off x="3975155" y="2796721"/>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100684" y="2066672"/>
              <a:ext cx="477103" cy="325182"/>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10228796" y="1911066"/>
            <a:ext cx="1671935" cy="1671935"/>
            <a:chOff x="10042446" y="1555767"/>
            <a:chExt cx="1672172" cy="1672172"/>
          </a:xfrm>
        </p:grpSpPr>
        <p:pic>
          <p:nvPicPr>
            <p:cNvPr id="61" name="Picture 60"/>
            <p:cNvPicPr>
              <a:picLocks noChangeAspect="1"/>
            </p:cNvPicPr>
            <p:nvPr/>
          </p:nvPicPr>
          <p:blipFill>
            <a:blip r:embed="rId4"/>
            <a:stretch>
              <a:fillRect/>
            </a:stretch>
          </p:blipFill>
          <p:spPr>
            <a:xfrm>
              <a:off x="10042446" y="1555767"/>
              <a:ext cx="1672172" cy="1672172"/>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41050" y="1925758"/>
              <a:ext cx="882901" cy="1076520"/>
            </a:xfrm>
            <a:prstGeom prst="rect">
              <a:avLst/>
            </a:prstGeom>
          </p:spPr>
        </p:pic>
      </p:grpSp>
      <p:sp>
        <p:nvSpPr>
          <p:cNvPr id="63" name="Title 1"/>
          <p:cNvSpPr>
            <a:spLocks noGrp="1"/>
          </p:cNvSpPr>
          <p:nvPr>
            <p:ph type="title"/>
          </p:nvPr>
        </p:nvSpPr>
        <p:spPr>
          <a:xfrm>
            <a:off x="883" y="295730"/>
            <a:ext cx="12541058" cy="917444"/>
          </a:xfrm>
        </p:spPr>
        <p:txBody>
          <a:bodyPr/>
          <a:lstStyle/>
          <a:p>
            <a:r>
              <a:rPr lang="en-US" sz="4488"/>
              <a:t>Ways to Modernize Applications</a:t>
            </a:r>
            <a:endParaRPr lang="en-US" sz="4488">
              <a:solidFill>
                <a:schemeClr val="tx1"/>
              </a:solidFill>
            </a:endParaRPr>
          </a:p>
        </p:txBody>
      </p:sp>
      <p:sp>
        <p:nvSpPr>
          <p:cNvPr id="11" name="Arrow: Right 10"/>
          <p:cNvSpPr/>
          <p:nvPr/>
        </p:nvSpPr>
        <p:spPr bwMode="auto">
          <a:xfrm>
            <a:off x="1260521"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1" name="Arrow: Right 40"/>
          <p:cNvSpPr/>
          <p:nvPr/>
        </p:nvSpPr>
        <p:spPr bwMode="auto">
          <a:xfrm>
            <a:off x="3668004" y="2580077"/>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4" name="Arrow: Right 43"/>
          <p:cNvSpPr/>
          <p:nvPr/>
        </p:nvSpPr>
        <p:spPr bwMode="auto">
          <a:xfrm>
            <a:off x="6779254" y="2594531"/>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 name="Group 1"/>
          <p:cNvGrpSpPr/>
          <p:nvPr/>
        </p:nvGrpSpPr>
        <p:grpSpPr>
          <a:xfrm>
            <a:off x="7047542" y="1777471"/>
            <a:ext cx="2727964" cy="1939125"/>
            <a:chOff x="7047659" y="1777226"/>
            <a:chExt cx="2728351" cy="1939401"/>
          </a:xfrm>
        </p:grpSpPr>
        <p:pic>
          <p:nvPicPr>
            <p:cNvPr id="30" name="Picture 29"/>
            <p:cNvPicPr>
              <a:picLocks noChangeAspect="1"/>
            </p:cNvPicPr>
            <p:nvPr/>
          </p:nvPicPr>
          <p:blipFill>
            <a:blip r:embed="rId4"/>
            <a:stretch>
              <a:fillRect/>
            </a:stretch>
          </p:blipFill>
          <p:spPr>
            <a:xfrm>
              <a:off x="8366422" y="2177536"/>
              <a:ext cx="995863" cy="995863"/>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9826" y="2191450"/>
              <a:ext cx="275780" cy="319653"/>
            </a:xfrm>
            <a:prstGeom prst="rect">
              <a:avLst/>
            </a:prstGeom>
          </p:spPr>
        </p:pic>
        <p:pic>
          <p:nvPicPr>
            <p:cNvPr id="33" name="Picture 32"/>
            <p:cNvPicPr>
              <a:picLocks noChangeAspect="1"/>
            </p:cNvPicPr>
            <p:nvPr/>
          </p:nvPicPr>
          <p:blipFill>
            <a:blip r:embed="rId6"/>
            <a:stretch>
              <a:fillRect/>
            </a:stretch>
          </p:blipFill>
          <p:spPr>
            <a:xfrm>
              <a:off x="7047659" y="3159298"/>
              <a:ext cx="288061" cy="329213"/>
            </a:xfrm>
            <a:prstGeom prst="rect">
              <a:avLst/>
            </a:prstGeom>
          </p:spPr>
        </p:pic>
        <p:cxnSp>
          <p:nvCxnSpPr>
            <p:cNvPr id="34" name="Straight Arrow Connector 33"/>
            <p:cNvCxnSpPr/>
            <p:nvPr/>
          </p:nvCxnSpPr>
          <p:spPr>
            <a:xfrm flipV="1">
              <a:off x="7443453" y="2959719"/>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499342" y="2459260"/>
              <a:ext cx="591612" cy="118299"/>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90709" y="3399060"/>
              <a:ext cx="273980" cy="317567"/>
            </a:xfrm>
            <a:prstGeom prst="rect">
              <a:avLst/>
            </a:prstGeom>
          </p:spPr>
        </p:pic>
        <p:cxnSp>
          <p:nvCxnSpPr>
            <p:cNvPr id="38" name="Straight Arrow Connector 37"/>
            <p:cNvCxnSpPr/>
            <p:nvPr/>
          </p:nvCxnSpPr>
          <p:spPr>
            <a:xfrm>
              <a:off x="7541971" y="3343290"/>
              <a:ext cx="1383104" cy="1531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63558" y="3103494"/>
              <a:ext cx="273980" cy="317567"/>
            </a:xfrm>
            <a:prstGeom prst="rect">
              <a:avLst/>
            </a:prstGeom>
          </p:spPr>
        </p:pic>
        <p:cxnSp>
          <p:nvCxnSpPr>
            <p:cNvPr id="43" name="Straight Arrow Connector 42"/>
            <p:cNvCxnSpPr/>
            <p:nvPr/>
          </p:nvCxnSpPr>
          <p:spPr>
            <a:xfrm>
              <a:off x="8829060" y="2912005"/>
              <a:ext cx="349766" cy="38187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02030" y="3376436"/>
              <a:ext cx="273980" cy="317567"/>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9443" y="1777226"/>
              <a:ext cx="275780" cy="319653"/>
            </a:xfrm>
            <a:prstGeom prst="rect">
              <a:avLst/>
            </a:prstGeom>
          </p:spPr>
        </p:pic>
        <p:cxnSp>
          <p:nvCxnSpPr>
            <p:cNvPr id="48" name="Straight Arrow Connector 47"/>
            <p:cNvCxnSpPr/>
            <p:nvPr/>
          </p:nvCxnSpPr>
          <p:spPr>
            <a:xfrm>
              <a:off x="7858340" y="2053475"/>
              <a:ext cx="481621" cy="3342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7895" y1="78899" x2="37895" y2="78899"/>
                          <a14:foregroundMark x1="45263" y1="83486" x2="45263" y2="83486"/>
                          <a14:foregroundMark x1="57895" y1="79817" x2="57895" y2="79817"/>
                          <a14:foregroundMark x1="72632" y1="73394" x2="72632" y2="73394"/>
                          <a14:foregroundMark x1="83158" y1="72477" x2="83158" y2="72477"/>
                          <a14:foregroundMark x1="20000" y1="73394" x2="20000" y2="73394"/>
                          <a14:foregroundMark x1="15789" y1="65138" x2="15789" y2="65138"/>
                          <a14:foregroundMark x1="22105" y1="68807" x2="22105" y2="68807"/>
                          <a14:foregroundMark x1="13684" y1="74312" x2="13684" y2="74312"/>
                          <a14:foregroundMark x1="63158" y1="80734" x2="63158" y2="80734"/>
                          <a14:foregroundMark x1="15789" y1="75229" x2="15789" y2="75229"/>
                          <a14:foregroundMark x1="17895" y1="77982" x2="17895" y2="77982"/>
                          <a14:foregroundMark x1="20000" y1="78899" x2="20000" y2="78899"/>
                          <a14:foregroundMark x1="23158" y1="79817" x2="23158" y2="79817"/>
                          <a14:foregroundMark x1="25263" y1="81651" x2="25263" y2="81651"/>
                          <a14:backgroundMark x1="24211" y1="14679" x2="24211" y2="14679"/>
                          <a14:backgroundMark x1="28421" y1="3670" x2="28421" y2="3670"/>
                          <a14:backgroundMark x1="80000" y1="18349" x2="80000" y2="18349"/>
                          <a14:backgroundMark x1="78947" y1="3670" x2="78947" y2="3670"/>
                          <a14:backgroundMark x1="76842" y1="96330" x2="76842" y2="96330"/>
                          <a14:backgroundMark x1="81053" y1="87156" x2="81053" y2="87156"/>
                          <a14:backgroundMark x1="96842" y1="82569" x2="96842" y2="82569"/>
                          <a14:backgroundMark x1="96842" y1="47706" x2="96842" y2="47706"/>
                          <a14:backgroundMark x1="95789" y1="13761" x2="95789" y2="13761"/>
                          <a14:backgroundMark x1="21053" y1="96330" x2="21053" y2="96330"/>
                          <a14:backgroundMark x1="4211" y1="94495" x2="4211" y2="94495"/>
                          <a14:backgroundMark x1="4211" y1="25688" x2="4211" y2="25688"/>
                          <a14:backgroundMark x1="4211" y1="5505" x2="4211" y2="5505"/>
                        </a14:backgroundRemoval>
                      </a14:imgEffect>
                    </a14:imgLayer>
                  </a14:imgProps>
                </a:ext>
              </a:extLst>
            </a:blip>
            <a:stretch>
              <a:fillRect/>
            </a:stretch>
          </p:blipFill>
          <p:spPr>
            <a:xfrm>
              <a:off x="7987036" y="2285679"/>
              <a:ext cx="904875" cy="1038225"/>
            </a:xfrm>
            <a:prstGeom prst="rect">
              <a:avLst/>
            </a:prstGeom>
          </p:spPr>
        </p:pic>
      </p:grpSp>
      <p:sp>
        <p:nvSpPr>
          <p:cNvPr id="45" name="Arrow: Right 44"/>
          <p:cNvSpPr/>
          <p:nvPr/>
        </p:nvSpPr>
        <p:spPr bwMode="auto">
          <a:xfrm>
            <a:off x="9712423"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 name="Rectangle 24"/>
          <p:cNvSpPr/>
          <p:nvPr/>
        </p:nvSpPr>
        <p:spPr>
          <a:xfrm>
            <a:off x="500619" y="3955551"/>
            <a:ext cx="11661218" cy="2246769"/>
          </a:xfrm>
          <a:prstGeom prst="rect">
            <a:avLst/>
          </a:prstGeom>
        </p:spPr>
        <p:txBody>
          <a:bodyPr wrap="square">
            <a:spAutoFit/>
          </a:bodyPr>
          <a:lstStyle/>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Traditional application</a:t>
            </a: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Hosted as guest executables or containers in </a:t>
            </a:r>
            <a:r>
              <a:rPr kumimoji="0" lang="en-US" sz="2800" b="0" i="0" u="none" strike="noStrike" kern="0" cap="none" spc="0" normalizeH="0" baseline="0" noProof="0" dirty="0" smtClean="0">
                <a:ln>
                  <a:noFill/>
                </a:ln>
                <a:solidFill>
                  <a:srgbClr val="353535"/>
                </a:solidFill>
                <a:effectLst/>
                <a:uLnTx/>
                <a:uFillTx/>
                <a:latin typeface="Segoe UI Semilight"/>
                <a:ea typeface="+mn-ea"/>
                <a:cs typeface="+mn-cs"/>
              </a:rPr>
              <a:t>Kubernetes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Modernization by adding new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Innovate by decomposing application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Transformed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r>
              <a:rPr kumimoji="0" lang="en-US" sz="2800" b="0" i="0" u="none" strike="noStrike" kern="0" cap="none" spc="0" normalizeH="0" baseline="0" noProof="0" dirty="0">
                <a:ln>
                  <a:noFill/>
                </a:ln>
                <a:solidFill>
                  <a:srgbClr val="353535"/>
                </a:solidFill>
                <a:effectLst/>
                <a:uLnTx/>
                <a:uFillTx/>
                <a:latin typeface="Segoe UI Semilight"/>
                <a:ea typeface="+mn-ea"/>
                <a:cs typeface="+mn-cs"/>
              </a:rPr>
              <a:t> or new greenfield application</a:t>
            </a:r>
          </a:p>
        </p:txBody>
      </p:sp>
      <p:sp>
        <p:nvSpPr>
          <p:cNvPr id="29" name="TextBox 28"/>
          <p:cNvSpPr txBox="1"/>
          <p:nvPr/>
        </p:nvSpPr>
        <p:spPr>
          <a:xfrm>
            <a:off x="8333604" y="6197432"/>
            <a:ext cx="4135469" cy="634440"/>
          </a:xfrm>
          <a:prstGeom prst="rect">
            <a:avLst/>
          </a:prstGeom>
          <a:noFill/>
        </p:spPr>
        <p:txBody>
          <a:bodyPr wrap="non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…You can stop at any stage</a:t>
            </a:r>
          </a:p>
        </p:txBody>
      </p:sp>
      <p:sp>
        <p:nvSpPr>
          <p:cNvPr id="5" name="TextBox 4"/>
          <p:cNvSpPr txBox="1"/>
          <p:nvPr/>
        </p:nvSpPr>
        <p:spPr>
          <a:xfrm>
            <a:off x="4424697" y="1194674"/>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Modernize</a:t>
            </a:r>
          </a:p>
        </p:txBody>
      </p:sp>
      <p:sp>
        <p:nvSpPr>
          <p:cNvPr id="53" name="TextBox 52"/>
          <p:cNvSpPr txBox="1"/>
          <p:nvPr/>
        </p:nvSpPr>
        <p:spPr>
          <a:xfrm>
            <a:off x="7607136"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Decompose</a:t>
            </a:r>
          </a:p>
        </p:txBody>
      </p:sp>
      <p:sp>
        <p:nvSpPr>
          <p:cNvPr id="54" name="TextBox 53"/>
          <p:cNvSpPr txBox="1"/>
          <p:nvPr/>
        </p:nvSpPr>
        <p:spPr>
          <a:xfrm>
            <a:off x="10263685"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Transformed</a:t>
            </a:r>
          </a:p>
        </p:txBody>
      </p:sp>
      <p:sp>
        <p:nvSpPr>
          <p:cNvPr id="55" name="TextBox 54"/>
          <p:cNvSpPr txBox="1"/>
          <p:nvPr/>
        </p:nvSpPr>
        <p:spPr>
          <a:xfrm>
            <a:off x="1755295" y="1230578"/>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Lift &amp; Shift</a:t>
            </a:r>
          </a:p>
        </p:txBody>
      </p:sp>
      <p:sp>
        <p:nvSpPr>
          <p:cNvPr id="49" name="Rectangle 48"/>
          <p:cNvSpPr/>
          <p:nvPr/>
        </p:nvSpPr>
        <p:spPr bwMode="auto">
          <a:xfrm>
            <a:off x="528618" y="4454930"/>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Rectangle 49"/>
          <p:cNvSpPr/>
          <p:nvPr/>
        </p:nvSpPr>
        <p:spPr bwMode="auto">
          <a:xfrm>
            <a:off x="528618" y="4908360"/>
            <a:ext cx="10536145" cy="417702"/>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1" name="Rectangle 50"/>
          <p:cNvSpPr/>
          <p:nvPr/>
        </p:nvSpPr>
        <p:spPr bwMode="auto">
          <a:xfrm>
            <a:off x="500617" y="5323323"/>
            <a:ext cx="10536145" cy="41055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 name="Rectangle 51"/>
          <p:cNvSpPr/>
          <p:nvPr/>
        </p:nvSpPr>
        <p:spPr bwMode="auto">
          <a:xfrm>
            <a:off x="528618" y="5747859"/>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5487305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xit"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44" grpId="0" animBg="1"/>
      <p:bldP spid="45" grpId="0" animBg="1"/>
      <p:bldP spid="29" grpId="0"/>
      <p:bldP spid="5" grpId="0"/>
      <p:bldP spid="53" grpId="0"/>
      <p:bldP spid="54" grpId="0"/>
      <p:bldP spid="55" grpId="0"/>
      <p:bldP spid="49" grpId="0" animBg="1"/>
      <p:bldP spid="50" grpId="0" animBg="1"/>
      <p:bldP spid="51" grpId="0" animBg="1"/>
      <p:bldP spid="5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t="33955" b="34327"/>
          <a:stretch/>
        </p:blipFill>
        <p:spPr>
          <a:xfrm>
            <a:off x="1578079" y="3346299"/>
            <a:ext cx="2276834" cy="761027"/>
          </a:xfrm>
          <a:prstGeom prst="rect">
            <a:avLst/>
          </a:prstGeom>
        </p:spPr>
      </p:pic>
      <p:pic>
        <p:nvPicPr>
          <p:cNvPr id="8" name="Picture 7"/>
          <p:cNvPicPr>
            <a:picLocks noChangeAspect="1"/>
          </p:cNvPicPr>
          <p:nvPr/>
        </p:nvPicPr>
        <p:blipFill rotWithShape="1">
          <a:blip r:embed="rId5">
            <a:lum bright="70000" contrast="-70000"/>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t="33955" b="34327"/>
          <a:stretch/>
        </p:blipFill>
        <p:spPr>
          <a:xfrm>
            <a:off x="1578079" y="4187905"/>
            <a:ext cx="2276834" cy="761027"/>
          </a:xfrm>
          <a:prstGeom prst="rect">
            <a:avLst/>
          </a:prstGeom>
        </p:spPr>
      </p:pic>
      <p:pic>
        <p:nvPicPr>
          <p:cNvPr id="9" name="Picture 8"/>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t="33955" b="34327"/>
          <a:stretch/>
        </p:blipFill>
        <p:spPr>
          <a:xfrm>
            <a:off x="1578081" y="5029511"/>
            <a:ext cx="2285941" cy="761027"/>
          </a:xfrm>
          <a:prstGeom prst="rect">
            <a:avLst/>
          </a:prstGeom>
        </p:spPr>
      </p:pic>
      <p:sp>
        <p:nvSpPr>
          <p:cNvPr id="10" name="Rectangle 9"/>
          <p:cNvSpPr/>
          <p:nvPr/>
        </p:nvSpPr>
        <p:spPr>
          <a:xfrm>
            <a:off x="502967" y="2507030"/>
            <a:ext cx="3882573" cy="595478"/>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by cloning the app on multiple servers/VMs/Containers</a:t>
            </a:r>
          </a:p>
        </p:txBody>
      </p:sp>
      <p:sp>
        <p:nvSpPr>
          <p:cNvPr id="11" name="Rectangle 10"/>
          <p:cNvSpPr/>
          <p:nvPr/>
        </p:nvSpPr>
        <p:spPr>
          <a:xfrm>
            <a:off x="124007" y="144463"/>
            <a:ext cx="5713231" cy="584775"/>
          </a:xfrm>
          <a:prstGeom prst="rect">
            <a:avLst/>
          </a:prstGeom>
        </p:spPr>
        <p:txBody>
          <a:bodyPr wrap="none">
            <a:spAutoFit/>
          </a:bodyPr>
          <a:lstStyle/>
          <a:p>
            <a:pPr defTabSz="913218">
              <a:defRPr/>
            </a:pPr>
            <a:r>
              <a:rPr lang="en-US" sz="3200" kern="0" dirty="0">
                <a:solidFill>
                  <a:srgbClr val="FFFFFF"/>
                </a:solidFill>
                <a:latin typeface="Segoe UI Light"/>
              </a:rPr>
              <a:t>Monolithic application approach</a:t>
            </a:r>
          </a:p>
        </p:txBody>
      </p:sp>
      <p:sp>
        <p:nvSpPr>
          <p:cNvPr id="12" name="Rectangle 11"/>
          <p:cNvSpPr/>
          <p:nvPr/>
        </p:nvSpPr>
        <p:spPr>
          <a:xfrm>
            <a:off x="6107651" y="144463"/>
            <a:ext cx="6225422" cy="584775"/>
          </a:xfrm>
          <a:prstGeom prst="rect">
            <a:avLst/>
          </a:prstGeom>
        </p:spPr>
        <p:txBody>
          <a:bodyPr wrap="none">
            <a:spAutoFit/>
          </a:bodyPr>
          <a:lstStyle/>
          <a:p>
            <a:pPr defTabSz="913218">
              <a:defRPr/>
            </a:pPr>
            <a:r>
              <a:rPr lang="en-US" sz="3200" kern="0" dirty="0">
                <a:solidFill>
                  <a:srgbClr val="FFFFFF"/>
                </a:solidFill>
                <a:latin typeface="Segoe UI Light"/>
              </a:rPr>
              <a:t>Microservices application approach</a:t>
            </a:r>
          </a:p>
        </p:txBody>
      </p:sp>
      <p:sp>
        <p:nvSpPr>
          <p:cNvPr id="13" name="Rectangle 12"/>
          <p:cNvSpPr/>
          <p:nvPr/>
        </p:nvSpPr>
        <p:spPr>
          <a:xfrm>
            <a:off x="6312059" y="906462"/>
            <a:ext cx="3182779" cy="846186"/>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microservice application separates functionality into separate smaller services.</a:t>
            </a:r>
          </a:p>
        </p:txBody>
      </p:sp>
      <p:grpSp>
        <p:nvGrpSpPr>
          <p:cNvPr id="14" name="Group 13"/>
          <p:cNvGrpSpPr/>
          <p:nvPr/>
        </p:nvGrpSpPr>
        <p:grpSpPr>
          <a:xfrm>
            <a:off x="6793380" y="2368085"/>
            <a:ext cx="4802640" cy="4132539"/>
            <a:chOff x="6851987" y="2430462"/>
            <a:chExt cx="4808779" cy="4137821"/>
          </a:xfrm>
        </p:grpSpPr>
        <p:pic>
          <p:nvPicPr>
            <p:cNvPr id="15" name="Picture 14"/>
            <p:cNvPicPr>
              <a:picLocks noChangeAspect="1"/>
            </p:cNvPicPr>
            <p:nvPr/>
          </p:nvPicPr>
          <p:blipFill>
            <a:blip r:embed="rId7">
              <a:duotone>
                <a:schemeClr val="accent4">
                  <a:shade val="45000"/>
                  <a:satMod val="135000"/>
                </a:schemeClr>
                <a:prstClr val="white"/>
              </a:duotone>
            </a:blip>
            <a:stretch>
              <a:fillRect/>
            </a:stretch>
          </p:blipFill>
          <p:spPr>
            <a:xfrm>
              <a:off x="6851987" y="3328326"/>
              <a:ext cx="4808779" cy="3239957"/>
            </a:xfrm>
            <a:prstGeom prst="rect">
              <a:avLst/>
            </a:prstGeom>
          </p:spPr>
        </p:pic>
        <p:sp>
          <p:nvSpPr>
            <p:cNvPr id="16" name="Rectangle 15"/>
            <p:cNvSpPr/>
            <p:nvPr/>
          </p:nvSpPr>
          <p:spPr>
            <a:xfrm>
              <a:off x="6858001" y="2430462"/>
              <a:ext cx="4715072" cy="830730"/>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out by deploying each service independently creating instances of these services across servers/VMs/containers</a:t>
              </a:r>
            </a:p>
          </p:txBody>
        </p:sp>
      </p:grpSp>
      <p:sp>
        <p:nvSpPr>
          <p:cNvPr id="17" name="Hexagon 16"/>
          <p:cNvSpPr/>
          <p:nvPr/>
        </p:nvSpPr>
        <p:spPr bwMode="auto">
          <a:xfrm>
            <a:off x="9947273" y="1411314"/>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8" name="Hexagon 17"/>
          <p:cNvSpPr/>
          <p:nvPr/>
        </p:nvSpPr>
        <p:spPr bwMode="auto">
          <a:xfrm>
            <a:off x="11125780" y="193864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9" name="Hexagon 18"/>
          <p:cNvSpPr/>
          <p:nvPr/>
        </p:nvSpPr>
        <p:spPr bwMode="auto">
          <a:xfrm>
            <a:off x="11558168" y="169658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0" name="Hexagon 19"/>
          <p:cNvSpPr/>
          <p:nvPr/>
        </p:nvSpPr>
        <p:spPr bwMode="auto">
          <a:xfrm>
            <a:off x="9926314" y="1433565"/>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1" name="Hexagon 20"/>
          <p:cNvSpPr/>
          <p:nvPr/>
        </p:nvSpPr>
        <p:spPr bwMode="auto">
          <a:xfrm>
            <a:off x="9951327" y="1386696"/>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2" name="Hexagon 21"/>
          <p:cNvSpPr/>
          <p:nvPr/>
        </p:nvSpPr>
        <p:spPr bwMode="auto">
          <a:xfrm>
            <a:off x="9946860" y="1966577"/>
            <a:ext cx="272502" cy="243789"/>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3" name="Hexagon 22"/>
          <p:cNvSpPr/>
          <p:nvPr/>
        </p:nvSpPr>
        <p:spPr bwMode="auto">
          <a:xfrm>
            <a:off x="9916308" y="1938643"/>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4" name="Hexagon 23"/>
          <p:cNvSpPr/>
          <p:nvPr/>
        </p:nvSpPr>
        <p:spPr bwMode="auto">
          <a:xfrm>
            <a:off x="9933511" y="1984916"/>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5" name="Hexagon 24"/>
          <p:cNvSpPr/>
          <p:nvPr/>
        </p:nvSpPr>
        <p:spPr bwMode="auto">
          <a:xfrm>
            <a:off x="10345964" y="172962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6" name="Hexagon 25"/>
          <p:cNvSpPr/>
          <p:nvPr/>
        </p:nvSpPr>
        <p:spPr bwMode="auto">
          <a:xfrm>
            <a:off x="10387233" y="1680629"/>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7" name="Hexagon 26"/>
          <p:cNvSpPr/>
          <p:nvPr/>
        </p:nvSpPr>
        <p:spPr bwMode="auto">
          <a:xfrm>
            <a:off x="10344093" y="169520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8" name="Hexagon 27"/>
          <p:cNvSpPr/>
          <p:nvPr/>
        </p:nvSpPr>
        <p:spPr bwMode="auto">
          <a:xfrm>
            <a:off x="11078956" y="1366139"/>
            <a:ext cx="366150" cy="309476"/>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9" name="Hexagon 28"/>
          <p:cNvSpPr/>
          <p:nvPr/>
        </p:nvSpPr>
        <p:spPr bwMode="auto">
          <a:xfrm>
            <a:off x="11078956" y="1929682"/>
            <a:ext cx="366150" cy="309476"/>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0" name="Hexagon 29"/>
          <p:cNvSpPr/>
          <p:nvPr/>
        </p:nvSpPr>
        <p:spPr bwMode="auto">
          <a:xfrm>
            <a:off x="11495841" y="1654675"/>
            <a:ext cx="366150" cy="309476"/>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1" name="Rounded Rectangle 30"/>
          <p:cNvSpPr/>
          <p:nvPr/>
        </p:nvSpPr>
        <p:spPr bwMode="auto">
          <a:xfrm>
            <a:off x="10913685" y="1296512"/>
            <a:ext cx="1022254" cy="1018137"/>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2" name="Rectangle 31"/>
          <p:cNvSpPr/>
          <p:nvPr/>
        </p:nvSpPr>
        <p:spPr>
          <a:xfrm>
            <a:off x="502965" y="978844"/>
            <a:ext cx="3452418" cy="1075483"/>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monolithic application has most of its functionality within a single process that is commonly componentized with libraries. </a:t>
            </a:r>
          </a:p>
        </p:txBody>
      </p:sp>
      <p:pic>
        <p:nvPicPr>
          <p:cNvPr id="33" name="Picture 32"/>
          <p:cNvPicPr>
            <a:picLocks noChangeAspect="1"/>
          </p:cNvPicPr>
          <p:nvPr/>
        </p:nvPicPr>
        <p:blipFill>
          <a:blip r:embed="rId8"/>
          <a:stretch>
            <a:fillRect/>
          </a:stretch>
        </p:blipFill>
        <p:spPr>
          <a:xfrm>
            <a:off x="4086379" y="1370138"/>
            <a:ext cx="605262" cy="601702"/>
          </a:xfrm>
          <a:prstGeom prst="rect">
            <a:avLst/>
          </a:prstGeom>
        </p:spPr>
      </p:pic>
      <p:pic>
        <p:nvPicPr>
          <p:cNvPr id="34" name="Picture 33"/>
          <p:cNvPicPr>
            <a:picLocks noChangeAspect="1"/>
          </p:cNvPicPr>
          <p:nvPr/>
        </p:nvPicPr>
        <p:blipFill>
          <a:blip r:embed="rId8"/>
          <a:stretch>
            <a:fillRect/>
          </a:stretch>
        </p:blipFill>
        <p:spPr>
          <a:xfrm>
            <a:off x="4384019" y="1425887"/>
            <a:ext cx="605262" cy="601702"/>
          </a:xfrm>
          <a:prstGeom prst="rect">
            <a:avLst/>
          </a:prstGeom>
        </p:spPr>
      </p:pic>
      <p:pic>
        <p:nvPicPr>
          <p:cNvPr id="35" name="Picture 34"/>
          <p:cNvPicPr>
            <a:picLocks noChangeAspect="1"/>
          </p:cNvPicPr>
          <p:nvPr/>
        </p:nvPicPr>
        <p:blipFill>
          <a:blip r:embed="rId8"/>
          <a:stretch>
            <a:fillRect/>
          </a:stretch>
        </p:blipFill>
        <p:spPr>
          <a:xfrm>
            <a:off x="4313544" y="1660394"/>
            <a:ext cx="605262" cy="601702"/>
          </a:xfrm>
          <a:prstGeom prst="rect">
            <a:avLst/>
          </a:prstGeom>
        </p:spPr>
      </p:pic>
      <p:grpSp>
        <p:nvGrpSpPr>
          <p:cNvPr id="36" name="Group 35"/>
          <p:cNvGrpSpPr/>
          <p:nvPr/>
        </p:nvGrpSpPr>
        <p:grpSpPr>
          <a:xfrm>
            <a:off x="9680194" y="1296511"/>
            <a:ext cx="1022255" cy="1018137"/>
            <a:chOff x="9684608" y="1293697"/>
            <a:chExt cx="1023560" cy="1019439"/>
          </a:xfrm>
        </p:grpSpPr>
        <p:sp>
          <p:nvSpPr>
            <p:cNvPr id="37" name="Hexagon 36"/>
            <p:cNvSpPr/>
            <p:nvPr/>
          </p:nvSpPr>
          <p:spPr bwMode="auto">
            <a:xfrm>
              <a:off x="9886641" y="1371114"/>
              <a:ext cx="366618" cy="309872"/>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8" name="Hexagon 37"/>
            <p:cNvSpPr/>
            <p:nvPr/>
          </p:nvSpPr>
          <p:spPr bwMode="auto">
            <a:xfrm>
              <a:off x="9886641" y="1935376"/>
              <a:ext cx="366618" cy="309872"/>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9" name="Hexagon 38"/>
            <p:cNvSpPr/>
            <p:nvPr/>
          </p:nvSpPr>
          <p:spPr bwMode="auto">
            <a:xfrm>
              <a:off x="10304059" y="1660017"/>
              <a:ext cx="366618" cy="309872"/>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0" name="Rounded Rectangle 39"/>
            <p:cNvSpPr/>
            <p:nvPr/>
          </p:nvSpPr>
          <p:spPr bwMode="auto">
            <a:xfrm>
              <a:off x="9684608" y="1293697"/>
              <a:ext cx="1023560" cy="1019439"/>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grpSp>
      <p:sp>
        <p:nvSpPr>
          <p:cNvPr id="41" name="Rectangle 40"/>
          <p:cNvSpPr/>
          <p:nvPr/>
        </p:nvSpPr>
        <p:spPr>
          <a:xfrm>
            <a:off x="10057141" y="911206"/>
            <a:ext cx="2028497" cy="376257"/>
          </a:xfrm>
          <a:prstGeom prst="rect">
            <a:avLst/>
          </a:prstGeom>
        </p:spPr>
        <p:txBody>
          <a:bodyPr wrap="square">
            <a:spAutoFit/>
          </a:bodyPr>
          <a:lstStyle/>
          <a:p>
            <a:pPr defTabSz="913218">
              <a:defRPr/>
            </a:pPr>
            <a:r>
              <a:rPr lang="en-US" sz="1798" kern="0" dirty="0">
                <a:solidFill>
                  <a:srgbClr val="FFFFFF"/>
                </a:solidFill>
                <a:latin typeface="Segoe UI Light"/>
              </a:rPr>
              <a:t>Microservices</a:t>
            </a:r>
          </a:p>
        </p:txBody>
      </p:sp>
      <p:sp>
        <p:nvSpPr>
          <p:cNvPr id="42" name="Hexagon 41"/>
          <p:cNvSpPr/>
          <p:nvPr/>
        </p:nvSpPr>
        <p:spPr bwMode="auto">
          <a:xfrm>
            <a:off x="11119262" y="142049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3" name="Hexagon 42"/>
          <p:cNvSpPr/>
          <p:nvPr/>
        </p:nvSpPr>
        <p:spPr bwMode="auto">
          <a:xfrm>
            <a:off x="11119262" y="141131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4" name="Hexagon 43"/>
          <p:cNvSpPr/>
          <p:nvPr/>
        </p:nvSpPr>
        <p:spPr bwMode="auto">
          <a:xfrm>
            <a:off x="11134233" y="1368205"/>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5" name="Hexagon 44"/>
          <p:cNvSpPr/>
          <p:nvPr/>
        </p:nvSpPr>
        <p:spPr bwMode="auto">
          <a:xfrm>
            <a:off x="11080036" y="195159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6" name="Hexagon 45"/>
          <p:cNvSpPr/>
          <p:nvPr/>
        </p:nvSpPr>
        <p:spPr bwMode="auto">
          <a:xfrm>
            <a:off x="11571392" y="167394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7" name="Hexagon 46"/>
          <p:cNvSpPr/>
          <p:nvPr/>
        </p:nvSpPr>
        <p:spPr bwMode="auto">
          <a:xfrm>
            <a:off x="11533797" y="1670988"/>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8" name="Hexagon 47"/>
          <p:cNvSpPr/>
          <p:nvPr/>
        </p:nvSpPr>
        <p:spPr bwMode="auto">
          <a:xfrm>
            <a:off x="11145064" y="1964284"/>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cxnSp>
        <p:nvCxnSpPr>
          <p:cNvPr id="49" name="Straight Connector 48"/>
          <p:cNvCxnSpPr/>
          <p:nvPr/>
        </p:nvCxnSpPr>
        <p:spPr>
          <a:xfrm flipH="1">
            <a:off x="5986318" y="300949"/>
            <a:ext cx="3613" cy="6091023"/>
          </a:xfrm>
          <a:prstGeom prst="line">
            <a:avLst/>
          </a:prstGeom>
          <a:noFill/>
          <a:ln w="15875" cap="flat" cmpd="sng" algn="ctr">
            <a:solidFill>
              <a:sysClr val="windowText" lastClr="000000"/>
            </a:solidFill>
            <a:prstDash val="solid"/>
            <a:miter lim="800000"/>
          </a:ln>
          <a:effectLst/>
        </p:spPr>
      </p:cxnSp>
      <p:grpSp>
        <p:nvGrpSpPr>
          <p:cNvPr id="50" name="Group 49"/>
          <p:cNvGrpSpPr/>
          <p:nvPr/>
        </p:nvGrpSpPr>
        <p:grpSpPr>
          <a:xfrm>
            <a:off x="4007666" y="969136"/>
            <a:ext cx="1046247" cy="1339598"/>
            <a:chOff x="4004846" y="965905"/>
            <a:chExt cx="1047586" cy="1341310"/>
          </a:xfrm>
        </p:grpSpPr>
        <p:sp>
          <p:nvSpPr>
            <p:cNvPr id="51" name="Rounded Rectangle 50"/>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2" name="Rectangle 51"/>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3" name="Rectangle 52"/>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4" name="Rectangle 53"/>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5" name="Rectangle 54"/>
            <p:cNvSpPr/>
            <p:nvPr/>
          </p:nvSpPr>
          <p:spPr>
            <a:xfrm>
              <a:off x="4005618" y="965905"/>
              <a:ext cx="1046814" cy="369484"/>
            </a:xfrm>
            <a:prstGeom prst="rect">
              <a:avLst/>
            </a:prstGeom>
          </p:spPr>
          <p:txBody>
            <a:bodyPr wrap="none">
              <a:spAutoFit/>
            </a:bodyPr>
            <a:lstStyle/>
            <a:p>
              <a:pPr defTabSz="913218">
                <a:defRPr/>
              </a:pPr>
              <a:r>
                <a:rPr lang="en-US" sz="1798" kern="0" dirty="0">
                  <a:solidFill>
                    <a:srgbClr val="FFFFFF"/>
                  </a:solidFill>
                  <a:latin typeface="Segoe UI Light"/>
                </a:rPr>
                <a:t>Monolith</a:t>
              </a:r>
            </a:p>
          </p:txBody>
        </p:sp>
      </p:grpSp>
      <p:sp>
        <p:nvSpPr>
          <p:cNvPr id="56" name="Hexagon 55"/>
          <p:cNvSpPr/>
          <p:nvPr/>
        </p:nvSpPr>
        <p:spPr bwMode="auto">
          <a:xfrm>
            <a:off x="9915725" y="1975955"/>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7" name="Hexagon 56"/>
          <p:cNvSpPr/>
          <p:nvPr/>
        </p:nvSpPr>
        <p:spPr bwMode="auto">
          <a:xfrm>
            <a:off x="9899104" y="1964150"/>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8" name="Hexagon 57"/>
          <p:cNvSpPr/>
          <p:nvPr/>
        </p:nvSpPr>
        <p:spPr bwMode="auto">
          <a:xfrm>
            <a:off x="11113562" y="1403818"/>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9" name="Hexagon 58"/>
          <p:cNvSpPr/>
          <p:nvPr/>
        </p:nvSpPr>
        <p:spPr bwMode="auto">
          <a:xfrm>
            <a:off x="11119309" y="1416639"/>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0" name="Hexagon 59"/>
          <p:cNvSpPr/>
          <p:nvPr/>
        </p:nvSpPr>
        <p:spPr bwMode="auto">
          <a:xfrm>
            <a:off x="11073209" y="1370290"/>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1" name="Hexagon 60"/>
          <p:cNvSpPr/>
          <p:nvPr/>
        </p:nvSpPr>
        <p:spPr bwMode="auto">
          <a:xfrm>
            <a:off x="10341349" y="171541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2" name="Hexagon 61"/>
          <p:cNvSpPr/>
          <p:nvPr/>
        </p:nvSpPr>
        <p:spPr bwMode="auto">
          <a:xfrm>
            <a:off x="10362862" y="171105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3" name="Flowchart: Magnetic Disk 62"/>
          <p:cNvSpPr/>
          <p:nvPr/>
        </p:nvSpPr>
        <p:spPr bwMode="auto">
          <a:xfrm>
            <a:off x="2027237" y="6164262"/>
            <a:ext cx="990600" cy="533400"/>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1600" kern="0" dirty="0">
                <a:solidFill>
                  <a:srgbClr val="FFFFFF"/>
                </a:solidFill>
                <a:ea typeface="Segoe UI" pitchFamily="34" charset="0"/>
                <a:cs typeface="Segoe UI" pitchFamily="34" charset="0"/>
              </a:rPr>
              <a:t>State</a:t>
            </a:r>
          </a:p>
        </p:txBody>
      </p:sp>
      <p:cxnSp>
        <p:nvCxnSpPr>
          <p:cNvPr id="64" name="Straight Arrow Connector 63"/>
          <p:cNvCxnSpPr>
            <a:endCxn id="63" idx="1"/>
          </p:cNvCxnSpPr>
          <p:nvPr/>
        </p:nvCxnSpPr>
        <p:spPr>
          <a:xfrm flipH="1">
            <a:off x="2522537" y="5790538"/>
            <a:ext cx="4558" cy="373724"/>
          </a:xfrm>
          <a:prstGeom prst="straightConnector1">
            <a:avLst/>
          </a:prstGeom>
          <a:ln w="28575">
            <a:solidFill>
              <a:schemeClr val="bg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20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accel="50000" decel="50000" fill="hold" nodeType="withEffect">
                                  <p:stCondLst>
                                    <p:cond delay="0"/>
                                  </p:stCondLst>
                                  <p:childTnLst>
                                    <p:animMotion origin="layout" path="M -3.3878E-6 1.64321E-6 L -0.14488 0.29619 " pathEditMode="relative" rAng="0" ptsTypes="AA">
                                      <p:cBhvr>
                                        <p:cTn id="18" dur="2000" fill="hold"/>
                                        <p:tgtEl>
                                          <p:spTgt spid="33"/>
                                        </p:tgtEl>
                                        <p:attrNameLst>
                                          <p:attrName>ppt_x</p:attrName>
                                          <p:attrName>ppt_y</p:attrName>
                                        </p:attrNameLst>
                                      </p:cBhvr>
                                      <p:rCtr x="-7250" y="14798"/>
                                    </p:animMotion>
                                  </p:childTnLst>
                                </p:cTn>
                              </p:par>
                              <p:par>
                                <p:cTn id="19" presetID="42" presetClass="path" presetSubtype="0" accel="50000" decel="50000" fill="hold" nodeType="withEffect">
                                  <p:stCondLst>
                                    <p:cond delay="0"/>
                                  </p:stCondLst>
                                  <p:childTnLst>
                                    <p:animMotion origin="layout" path="M -1.34542E-6 -2.0699E-6 L -0.16888 0.41058 " pathEditMode="relative" rAng="0" ptsTypes="AA">
                                      <p:cBhvr>
                                        <p:cTn id="20" dur="2000" fill="hold"/>
                                        <p:tgtEl>
                                          <p:spTgt spid="34"/>
                                        </p:tgtEl>
                                        <p:attrNameLst>
                                          <p:attrName>ppt_x</p:attrName>
                                          <p:attrName>ppt_y</p:attrName>
                                        </p:attrNameLst>
                                      </p:cBhvr>
                                      <p:rCtr x="-8450" y="20517"/>
                                    </p:animMotion>
                                  </p:childTnLst>
                                </p:cTn>
                              </p:par>
                              <p:par>
                                <p:cTn id="21" presetID="42" presetClass="path" presetSubtype="0" accel="50000" decel="50000" fill="hold" nodeType="withEffect">
                                  <p:stCondLst>
                                    <p:cond delay="0"/>
                                  </p:stCondLst>
                                  <p:childTnLst>
                                    <p:animMotion origin="layout" path="M -4.80214E-6 -2.62823E-6 L -0.16517 0.49456 " pathEditMode="relative" rAng="0" ptsTypes="AA">
                                      <p:cBhvr>
                                        <p:cTn id="22" dur="2000" fill="hold"/>
                                        <p:tgtEl>
                                          <p:spTgt spid="35"/>
                                        </p:tgtEl>
                                        <p:attrNameLst>
                                          <p:attrName>ppt_x</p:attrName>
                                          <p:attrName>ppt_y</p:attrName>
                                        </p:attrNameLst>
                                      </p:cBhvr>
                                      <p:rCtr x="-8259" y="2471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500"/>
                                        <p:tgtEl>
                                          <p:spTgt spid="6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500"/>
                            </p:stCondLst>
                            <p:childTnLst>
                              <p:par>
                                <p:cTn id="37" presetID="42" presetClass="path" presetSubtype="0" accel="50000" decel="50000" fill="hold" grpId="0" nodeType="afterEffect">
                                  <p:stCondLst>
                                    <p:cond delay="0"/>
                                  </p:stCondLst>
                                  <p:childTnLst>
                                    <p:animMotion origin="layout" path="M 2.4432E-6 -2.55561E-6 L -0.08936 0.28121 " pathEditMode="relative" rAng="0" ptsTypes="AA">
                                      <p:cBhvr>
                                        <p:cTn id="38" dur="2000" fill="hold"/>
                                        <p:tgtEl>
                                          <p:spTgt spid="17"/>
                                        </p:tgtEl>
                                        <p:attrNameLst>
                                          <p:attrName>ppt_x</p:attrName>
                                          <p:attrName>ppt_y</p:attrName>
                                        </p:attrNameLst>
                                      </p:cBhvr>
                                      <p:rCtr x="-4468" y="14049"/>
                                    </p:animMotion>
                                  </p:childTnLst>
                                </p:cTn>
                              </p:par>
                              <p:par>
                                <p:cTn id="39" presetID="42" presetClass="path" presetSubtype="0" accel="50000" decel="50000" fill="hold" grpId="0" nodeType="withEffect">
                                  <p:stCondLst>
                                    <p:cond delay="0"/>
                                  </p:stCondLst>
                                  <p:childTnLst>
                                    <p:animMotion origin="layout" path="M 1.87644E-6 -4.08534E-8 L -0.21764 0.39719 " pathEditMode="relative" rAng="0" ptsTypes="AA">
                                      <p:cBhvr>
                                        <p:cTn id="40" dur="2000" fill="hold"/>
                                        <p:tgtEl>
                                          <p:spTgt spid="20"/>
                                        </p:tgtEl>
                                        <p:attrNameLst>
                                          <p:attrName>ppt_x</p:attrName>
                                          <p:attrName>ppt_y</p:attrName>
                                        </p:attrNameLst>
                                      </p:cBhvr>
                                      <p:rCtr x="-10888" y="19859"/>
                                    </p:animMotion>
                                  </p:childTnLst>
                                </p:cTn>
                              </p:par>
                              <p:par>
                                <p:cTn id="41" presetID="42" presetClass="path" presetSubtype="0" accel="50000" decel="50000" fill="hold" grpId="0" nodeType="withEffect">
                                  <p:stCondLst>
                                    <p:cond delay="0"/>
                                  </p:stCondLst>
                                  <p:childTnLst>
                                    <p:animMotion origin="layout" path="M 4.59535E-8 -4.335E-6 L -0.1482 0.27985 " pathEditMode="relative" rAng="0" ptsTypes="AA">
                                      <p:cBhvr>
                                        <p:cTn id="42" dur="2000" fill="hold"/>
                                        <p:tgtEl>
                                          <p:spTgt spid="42"/>
                                        </p:tgtEl>
                                        <p:attrNameLst>
                                          <p:attrName>ppt_x</p:attrName>
                                          <p:attrName>ppt_y</p:attrName>
                                        </p:attrNameLst>
                                      </p:cBhvr>
                                      <p:rCtr x="-7416" y="13981"/>
                                    </p:animMotion>
                                  </p:childTnLst>
                                </p:cTn>
                              </p:par>
                              <p:par>
                                <p:cTn id="43" presetID="42" presetClass="path" presetSubtype="0" accel="50000" decel="50000" fill="hold" grpId="0" nodeType="withEffect">
                                  <p:stCondLst>
                                    <p:cond delay="0"/>
                                  </p:stCondLst>
                                  <p:childTnLst>
                                    <p:animMotion origin="layout" path="M 4.59535E-8 -2.55561E-6 L -0.04927 0.42284 " pathEditMode="relative" rAng="0" ptsTypes="AA">
                                      <p:cBhvr>
                                        <p:cTn id="44" dur="2000" fill="hold"/>
                                        <p:tgtEl>
                                          <p:spTgt spid="43"/>
                                        </p:tgtEl>
                                        <p:attrNameLst>
                                          <p:attrName>ppt_x</p:attrName>
                                          <p:attrName>ppt_y</p:attrName>
                                        </p:attrNameLst>
                                      </p:cBhvr>
                                      <p:rCtr x="-2464" y="21130"/>
                                    </p:animMotion>
                                  </p:childTnLst>
                                </p:cTn>
                              </p:par>
                              <p:par>
                                <p:cTn id="45" presetID="42" presetClass="path" presetSubtype="0" accel="50000" decel="50000" fill="hold" grpId="0" nodeType="withEffect">
                                  <p:stCondLst>
                                    <p:cond delay="0"/>
                                  </p:stCondLst>
                                  <p:childTnLst>
                                    <p:animMotion origin="layout" path="M 2.6168E-6 -2.16523E-6 L -0.00664 0.35475 " pathEditMode="relative" rAng="0" ptsTypes="AA">
                                      <p:cBhvr>
                                        <p:cTn id="46" dur="2000" fill="hold"/>
                                        <p:tgtEl>
                                          <p:spTgt spid="25"/>
                                        </p:tgtEl>
                                        <p:attrNameLst>
                                          <p:attrName>ppt_x</p:attrName>
                                          <p:attrName>ppt_y</p:attrName>
                                        </p:attrNameLst>
                                      </p:cBhvr>
                                      <p:rCtr x="-332" y="17726"/>
                                    </p:animMotion>
                                  </p:childTnLst>
                                </p:cTn>
                              </p:par>
                              <p:par>
                                <p:cTn id="47" presetID="42" presetClass="path" presetSubtype="0" accel="50000" decel="50000" fill="hold" grpId="0" nodeType="withEffect">
                                  <p:stCondLst>
                                    <p:cond delay="0"/>
                                  </p:stCondLst>
                                  <p:childTnLst>
                                    <p:animMotion origin="layout" path="M 1.26372E-6 2.9823E-6 L -0.02796 0.32297 " pathEditMode="relative" rAng="0" ptsTypes="AA">
                                      <p:cBhvr>
                                        <p:cTn id="48" dur="2000" fill="hold"/>
                                        <p:tgtEl>
                                          <p:spTgt spid="45"/>
                                        </p:tgtEl>
                                        <p:attrNameLst>
                                          <p:attrName>ppt_x</p:attrName>
                                          <p:attrName>ppt_y</p:attrName>
                                        </p:attrNameLst>
                                      </p:cBhvr>
                                      <p:rCtr x="-1404" y="16137"/>
                                    </p:animMotion>
                                  </p:childTnLst>
                                </p:cTn>
                              </p:par>
                              <p:par>
                                <p:cTn id="49" presetID="42" presetClass="path" presetSubtype="0" accel="50000" decel="50000" fill="hold" grpId="0" nodeType="withEffect">
                                  <p:stCondLst>
                                    <p:cond delay="0"/>
                                  </p:stCondLst>
                                  <p:childTnLst>
                                    <p:animMotion origin="layout" path="M -3.91626E-6 -4.52565E-6 L -0.05667 0.51635 " pathEditMode="relative" rAng="0" ptsTypes="AA">
                                      <p:cBhvr>
                                        <p:cTn id="50" dur="2000" fill="hold"/>
                                        <p:tgtEl>
                                          <p:spTgt spid="47"/>
                                        </p:tgtEl>
                                        <p:attrNameLst>
                                          <p:attrName>ppt_x</p:attrName>
                                          <p:attrName>ppt_y</p:attrName>
                                        </p:attrNameLst>
                                      </p:cBhvr>
                                      <p:rCtr x="-2834" y="25806"/>
                                    </p:animMotion>
                                  </p:childTnLst>
                                </p:cTn>
                              </p:par>
                              <p:par>
                                <p:cTn id="51" presetID="42" presetClass="path" presetSubtype="0" accel="50000" decel="50000" fill="hold" grpId="0" nodeType="withEffect">
                                  <p:stCondLst>
                                    <p:cond delay="0"/>
                                  </p:stCondLst>
                                  <p:childTnLst>
                                    <p:animMotion origin="layout" path="M 3.55885E-6 -4.54834E-6 L -0.34057 0.4065 " pathEditMode="relative" rAng="0" ptsTypes="AA">
                                      <p:cBhvr>
                                        <p:cTn id="52" dur="2000" fill="hold"/>
                                        <p:tgtEl>
                                          <p:spTgt spid="44"/>
                                        </p:tgtEl>
                                        <p:attrNameLst>
                                          <p:attrName>ppt_x</p:attrName>
                                          <p:attrName>ppt_y</p:attrName>
                                        </p:attrNameLst>
                                      </p:cBhvr>
                                      <p:rCtr x="-17028" y="20313"/>
                                    </p:animMotion>
                                  </p:childTnLst>
                                </p:cTn>
                              </p:par>
                              <p:par>
                                <p:cTn id="53" presetID="42" presetClass="path" presetSubtype="0" accel="50000" decel="50000" fill="hold" grpId="0" nodeType="withEffect">
                                  <p:stCondLst>
                                    <p:cond delay="0"/>
                                  </p:stCondLst>
                                  <p:childTnLst>
                                    <p:animMotion origin="layout" path="M 0.00128 -0.00477 L -0.06816 0.23354 " pathEditMode="relative" rAng="0" ptsTypes="AA">
                                      <p:cBhvr>
                                        <p:cTn id="54" dur="2000" fill="hold"/>
                                        <p:tgtEl>
                                          <p:spTgt spid="23"/>
                                        </p:tgtEl>
                                        <p:attrNameLst>
                                          <p:attrName>ppt_x</p:attrName>
                                          <p:attrName>ppt_y</p:attrName>
                                        </p:attrNameLst>
                                      </p:cBhvr>
                                      <p:rCtr x="-3472" y="11916"/>
                                    </p:animMotion>
                                  </p:childTnLst>
                                </p:cTn>
                              </p:par>
                              <p:par>
                                <p:cTn id="55" presetID="42" presetClass="path" presetSubtype="0" accel="50000" decel="50000" fill="hold" grpId="0" nodeType="withEffect">
                                  <p:stCondLst>
                                    <p:cond delay="0"/>
                                  </p:stCondLst>
                                  <p:childTnLst>
                                    <p:animMotion origin="layout" path="M -5.48889E-7 -1.31185E-6 L -0.15484 0.58602 " pathEditMode="relative" rAng="0" ptsTypes="AA">
                                      <p:cBhvr>
                                        <p:cTn id="56" dur="2000" fill="hold"/>
                                        <p:tgtEl>
                                          <p:spTgt spid="18"/>
                                        </p:tgtEl>
                                        <p:attrNameLst>
                                          <p:attrName>ppt_x</p:attrName>
                                          <p:attrName>ppt_y</p:attrName>
                                        </p:attrNameLst>
                                      </p:cBhvr>
                                      <p:rCtr x="-7748" y="29301"/>
                                    </p:animMotion>
                                  </p:childTnLst>
                                </p:cTn>
                              </p:par>
                              <p:par>
                                <p:cTn id="57" presetID="42" presetClass="path" presetSubtype="0" accel="50000" decel="50000" fill="hold" grpId="0" nodeType="withEffect">
                                  <p:stCondLst>
                                    <p:cond delay="0"/>
                                  </p:stCondLst>
                                  <p:childTnLst>
                                    <p:animMotion origin="layout" path="M 3.21164E-6 -0.00568 L -0.10391 0.64934 " pathEditMode="relative" rAng="0" ptsTypes="AA">
                                      <p:cBhvr>
                                        <p:cTn id="58" dur="2000" fill="hold"/>
                                        <p:tgtEl>
                                          <p:spTgt spid="27"/>
                                        </p:tgtEl>
                                        <p:attrNameLst>
                                          <p:attrName>ppt_x</p:attrName>
                                          <p:attrName>ppt_y</p:attrName>
                                        </p:attrNameLst>
                                      </p:cBhvr>
                                      <p:rCtr x="-5195" y="32751"/>
                                    </p:animMotion>
                                  </p:childTnLst>
                                </p:cTn>
                              </p:par>
                              <p:par>
                                <p:cTn id="59" presetID="42" presetClass="path" presetSubtype="0" accel="50000" decel="50000" fill="hold" grpId="0" nodeType="withEffect">
                                  <p:stCondLst>
                                    <p:cond delay="0"/>
                                  </p:stCondLst>
                                  <p:childTnLst>
                                    <p:animMotion origin="layout" path="M 1.28159E-6 -3.24557E-6 L -0.08948 0.57944 " pathEditMode="relative" rAng="0" ptsTypes="AA">
                                      <p:cBhvr>
                                        <p:cTn id="60" dur="2000" fill="hold"/>
                                        <p:tgtEl>
                                          <p:spTgt spid="24"/>
                                        </p:tgtEl>
                                        <p:attrNameLst>
                                          <p:attrName>ppt_x</p:attrName>
                                          <p:attrName>ppt_y</p:attrName>
                                        </p:attrNameLst>
                                      </p:cBhvr>
                                      <p:rCtr x="-4480" y="28961"/>
                                    </p:animMotion>
                                  </p:childTnLst>
                                </p:cTn>
                              </p:par>
                              <p:par>
                                <p:cTn id="61" presetID="42" presetClass="path" presetSubtype="0" accel="50000" decel="50000" fill="hold" grpId="0" nodeType="withEffect">
                                  <p:stCondLst>
                                    <p:cond delay="0"/>
                                  </p:stCondLst>
                                  <p:childTnLst>
                                    <p:animMotion origin="layout" path="M -2.33342E-6 -2.72356E-6 L -0.27891 0.46346 " pathEditMode="relative" rAng="0" ptsTypes="AA">
                                      <p:cBhvr>
                                        <p:cTn id="62" dur="2000" fill="hold"/>
                                        <p:tgtEl>
                                          <p:spTgt spid="48"/>
                                        </p:tgtEl>
                                        <p:attrNameLst>
                                          <p:attrName>ppt_x</p:attrName>
                                          <p:attrName>ppt_y</p:attrName>
                                        </p:attrNameLst>
                                      </p:cBhvr>
                                      <p:rCtr x="-13952" y="23173"/>
                                    </p:animMotion>
                                  </p:childTnLst>
                                </p:cTn>
                              </p:par>
                              <p:par>
                                <p:cTn id="63" presetID="42" presetClass="path" presetSubtype="0" accel="50000" decel="50000" fill="hold" grpId="0" nodeType="withEffect">
                                  <p:stCondLst>
                                    <p:cond delay="0"/>
                                  </p:stCondLst>
                                  <p:childTnLst>
                                    <p:animMotion origin="layout" path="M 1.35308E-6 4.06264E-6 L -0.32589 0.38198 " pathEditMode="relative" rAng="0" ptsTypes="AA">
                                      <p:cBhvr>
                                        <p:cTn id="64" dur="2000" fill="hold"/>
                                        <p:tgtEl>
                                          <p:spTgt spid="19"/>
                                        </p:tgtEl>
                                        <p:attrNameLst>
                                          <p:attrName>ppt_x</p:attrName>
                                          <p:attrName>ppt_y</p:attrName>
                                        </p:attrNameLst>
                                      </p:cBhvr>
                                      <p:rCtr x="-16301" y="19088"/>
                                    </p:animMotion>
                                  </p:childTnLst>
                                </p:cTn>
                              </p:par>
                              <p:par>
                                <p:cTn id="65" presetID="42" presetClass="path" presetSubtype="0" accel="50000" decel="50000" fill="hold" grpId="0" nodeType="withEffect">
                                  <p:stCondLst>
                                    <p:cond delay="0"/>
                                  </p:stCondLst>
                                  <p:childTnLst>
                                    <p:animMotion origin="layout" path="M 1.6339E-7 1.54789E-6 L -0.33138 0.52678 " pathEditMode="relative" rAng="0" ptsTypes="AA">
                                      <p:cBhvr>
                                        <p:cTn id="66" dur="2000" fill="hold"/>
                                        <p:tgtEl>
                                          <p:spTgt spid="46"/>
                                        </p:tgtEl>
                                        <p:attrNameLst>
                                          <p:attrName>ppt_x</p:attrName>
                                          <p:attrName>ppt_y</p:attrName>
                                        </p:attrNameLst>
                                      </p:cBhvr>
                                      <p:rCtr x="-16569" y="26328"/>
                                    </p:animMotion>
                                  </p:childTnLst>
                                </p:cTn>
                              </p:par>
                              <p:par>
                                <p:cTn id="67" presetID="42" presetClass="path" presetSubtype="0" accel="50000" decel="50000" fill="hold" grpId="0" nodeType="withEffect">
                                  <p:stCondLst>
                                    <p:cond delay="0"/>
                                  </p:stCondLst>
                                  <p:childTnLst>
                                    <p:animMotion origin="layout" path="M -2.85423E-6 1.89287E-6 L -0.21955 0.54607 " pathEditMode="relative" rAng="0" ptsTypes="AA">
                                      <p:cBhvr>
                                        <p:cTn id="68" dur="2000" fill="hold"/>
                                        <p:tgtEl>
                                          <p:spTgt spid="21"/>
                                        </p:tgtEl>
                                        <p:attrNameLst>
                                          <p:attrName>ppt_x</p:attrName>
                                          <p:attrName>ppt_y</p:attrName>
                                        </p:attrNameLst>
                                      </p:cBhvr>
                                      <p:rCtr x="-10978" y="27304"/>
                                    </p:animMotion>
                                  </p:childTnLst>
                                </p:cTn>
                              </p:par>
                              <p:par>
                                <p:cTn id="69" presetID="42" presetClass="path" presetSubtype="0" accel="50000" decel="50000" fill="hold" grpId="0" nodeType="withEffect">
                                  <p:stCondLst>
                                    <p:cond delay="0"/>
                                  </p:stCondLst>
                                  <p:childTnLst>
                                    <p:animMotion origin="layout" path="M 3.75032E-6 3.69496E-6 L -0.21177 0.36178 " pathEditMode="relative" rAng="0" ptsTypes="AA">
                                      <p:cBhvr>
                                        <p:cTn id="70" dur="2000" fill="hold"/>
                                        <p:tgtEl>
                                          <p:spTgt spid="26"/>
                                        </p:tgtEl>
                                        <p:attrNameLst>
                                          <p:attrName>ppt_x</p:attrName>
                                          <p:attrName>ppt_y</p:attrName>
                                        </p:attrNameLst>
                                      </p:cBhvr>
                                      <p:rCtr x="-10595" y="18089"/>
                                    </p:animMotion>
                                  </p:childTnLst>
                                </p:cTn>
                              </p:par>
                              <p:par>
                                <p:cTn id="71" presetID="42" presetClass="path" presetSubtype="0" accel="50000" decel="50000" fill="hold" grpId="0" nodeType="withEffect">
                                  <p:stCondLst>
                                    <p:cond delay="0"/>
                                  </p:stCondLst>
                                  <p:childTnLst>
                                    <p:animMotion origin="layout" path="M -4.4677E-7 -2.72356E-6 L -0.23768 0.46346 " pathEditMode="relative" rAng="0" ptsTypes="AA">
                                      <p:cBhvr>
                                        <p:cTn id="72" dur="2000" fill="hold"/>
                                        <p:tgtEl>
                                          <p:spTgt spid="57"/>
                                        </p:tgtEl>
                                        <p:attrNameLst>
                                          <p:attrName>ppt_x</p:attrName>
                                          <p:attrName>ppt_y</p:attrName>
                                        </p:attrNameLst>
                                      </p:cBhvr>
                                      <p:rCtr x="-11884" y="23173"/>
                                    </p:animMotion>
                                  </p:childTnLst>
                                </p:cTn>
                              </p:par>
                              <p:par>
                                <p:cTn id="73" presetID="42" presetClass="path" presetSubtype="0" accel="50000" decel="50000" fill="hold" grpId="0" nodeType="withEffect">
                                  <p:stCondLst>
                                    <p:cond delay="0"/>
                                  </p:stCondLst>
                                  <p:childTnLst>
                                    <p:animMotion origin="layout" path="M -0.00957 2.26055E-6 L -0.20896 0.66273 " pathEditMode="relative" rAng="0" ptsTypes="AA">
                                      <p:cBhvr>
                                        <p:cTn id="74" dur="2000" fill="hold"/>
                                        <p:tgtEl>
                                          <p:spTgt spid="58"/>
                                        </p:tgtEl>
                                        <p:attrNameLst>
                                          <p:attrName>ppt_x</p:attrName>
                                          <p:attrName>ppt_y</p:attrName>
                                        </p:attrNameLst>
                                      </p:cBhvr>
                                      <p:rCtr x="-9969" y="33137"/>
                                    </p:animMotion>
                                  </p:childTnLst>
                                </p:cTn>
                              </p:par>
                              <p:par>
                                <p:cTn id="75" presetID="42" presetClass="path" presetSubtype="0" accel="50000" decel="50000" fill="hold" grpId="0" nodeType="withEffect">
                                  <p:stCondLst>
                                    <p:cond delay="0"/>
                                  </p:stCondLst>
                                  <p:childTnLst>
                                    <p:animMotion origin="layout" path="M 1.85857E-6 -1.51158E-6 L -0.06115 0.55947 " pathEditMode="relative" rAng="0" ptsTypes="AA">
                                      <p:cBhvr>
                                        <p:cTn id="76" dur="2000" fill="hold"/>
                                        <p:tgtEl>
                                          <p:spTgt spid="60"/>
                                        </p:tgtEl>
                                        <p:attrNameLst>
                                          <p:attrName>ppt_x</p:attrName>
                                          <p:attrName>ppt_y</p:attrName>
                                        </p:attrNameLst>
                                      </p:cBhvr>
                                      <p:rCtr x="-3064" y="27962"/>
                                    </p:animMotion>
                                  </p:childTnLst>
                                </p:cTn>
                              </p:par>
                              <p:par>
                                <p:cTn id="77" presetID="42" presetClass="path" presetSubtype="0" accel="50000" decel="50000" fill="hold" grpId="0" nodeType="withEffect">
                                  <p:stCondLst>
                                    <p:cond delay="0"/>
                                  </p:stCondLst>
                                  <p:childTnLst>
                                    <p:animMotion origin="layout" path="M -4.43707E-6 5.03858E-7 L -0.14475 0.23763 " pathEditMode="relative" rAng="0" ptsTypes="AA">
                                      <p:cBhvr>
                                        <p:cTn id="78" dur="2000" fill="hold"/>
                                        <p:tgtEl>
                                          <p:spTgt spid="61"/>
                                        </p:tgtEl>
                                        <p:attrNameLst>
                                          <p:attrName>ppt_x</p:attrName>
                                          <p:attrName>ppt_y</p:attrName>
                                        </p:attrNameLst>
                                      </p:cBhvr>
                                      <p:rCtr x="-7238" y="11870"/>
                                    </p:animMotion>
                                  </p:childTnLst>
                                </p:cTn>
                              </p:par>
                              <p:par>
                                <p:cTn id="79" presetID="42" presetClass="path" presetSubtype="0" accel="50000" decel="50000" fill="hold" grpId="0" nodeType="withEffect">
                                  <p:stCondLst>
                                    <p:cond delay="0"/>
                                  </p:stCondLst>
                                  <p:childTnLst>
                                    <p:animMotion origin="layout" path="M -9.24177E-7 -0.00227 L 0.01711 0.53018 " pathEditMode="relative" rAng="0" ptsTypes="AA">
                                      <p:cBhvr>
                                        <p:cTn id="80" dur="2000" fill="hold"/>
                                        <p:tgtEl>
                                          <p:spTgt spid="62"/>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animBg="1"/>
      <p:bldP spid="18" grpId="0" animBg="1"/>
      <p:bldP spid="19" grpId="0" animBg="1"/>
      <p:bldP spid="20" grpId="0" animBg="1"/>
      <p:bldP spid="21" grpId="0" animBg="1"/>
      <p:bldP spid="23" grpId="0" animBg="1"/>
      <p:bldP spid="24" grpId="0" animBg="1"/>
      <p:bldP spid="25" grpId="0" animBg="1"/>
      <p:bldP spid="26" grpId="0" animBg="1"/>
      <p:bldP spid="27" grpId="0" animBg="1"/>
      <p:bldP spid="42" grpId="0" animBg="1"/>
      <p:bldP spid="43" grpId="0" animBg="1"/>
      <p:bldP spid="44" grpId="0" animBg="1"/>
      <p:bldP spid="45" grpId="0" animBg="1"/>
      <p:bldP spid="46" grpId="0" animBg="1"/>
      <p:bldP spid="47" grpId="0" animBg="1"/>
      <p:bldP spid="48" grpId="0" animBg="1"/>
      <p:bldP spid="57" grpId="0" animBg="1"/>
      <p:bldP spid="58" grpId="0" animBg="1"/>
      <p:bldP spid="60" grpId="0" animBg="1"/>
      <p:bldP spid="61" grpId="0" animBg="1"/>
      <p:bldP spid="62" grpId="0" animBg="1"/>
      <p:bldP spid="6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96" dirty="0"/>
              <a:t>Modernization with microservices</a:t>
            </a:r>
          </a:p>
        </p:txBody>
      </p:sp>
      <p:sp>
        <p:nvSpPr>
          <p:cNvPr id="4" name="Text Placeholder 3"/>
          <p:cNvSpPr>
            <a:spLocks noGrp="1"/>
          </p:cNvSpPr>
          <p:nvPr>
            <p:ph type="body" sz="quarter" idx="10"/>
          </p:nvPr>
        </p:nvSpPr>
        <p:spPr/>
        <p:txBody>
          <a:bodyPr/>
          <a:lstStyle/>
          <a:p>
            <a:r>
              <a:rPr lang="en-US" sz="2856" dirty="0">
                <a:solidFill>
                  <a:schemeClr val="tx1"/>
                </a:solidFill>
              </a:rPr>
              <a:t>Individually built and deployed</a:t>
            </a:r>
          </a:p>
          <a:p>
            <a:endParaRPr lang="en-US" sz="2856" dirty="0">
              <a:solidFill>
                <a:schemeClr val="tx1"/>
              </a:solidFill>
            </a:endParaRPr>
          </a:p>
          <a:p>
            <a:r>
              <a:rPr lang="en-US" sz="2856" dirty="0">
                <a:solidFill>
                  <a:schemeClr val="tx1"/>
                </a:solidFill>
              </a:rPr>
              <a:t>Small, independent services</a:t>
            </a:r>
          </a:p>
          <a:p>
            <a:endParaRPr lang="en-US" sz="2856" dirty="0">
              <a:solidFill>
                <a:schemeClr val="tx1"/>
              </a:solidFill>
            </a:endParaRPr>
          </a:p>
          <a:p>
            <a:r>
              <a:rPr lang="en-US" sz="2856" dirty="0">
                <a:solidFill>
                  <a:schemeClr val="tx1"/>
                </a:solidFill>
              </a:rPr>
              <a:t>Integrate using published API</a:t>
            </a:r>
          </a:p>
          <a:p>
            <a:endParaRPr lang="en-US" sz="2856" dirty="0">
              <a:solidFill>
                <a:schemeClr val="tx1"/>
              </a:solidFill>
            </a:endParaRPr>
          </a:p>
          <a:p>
            <a:r>
              <a:rPr lang="en-US" sz="2856" dirty="0">
                <a:solidFill>
                  <a:schemeClr val="tx1"/>
                </a:solidFill>
              </a:rPr>
              <a:t>Fine-grained, loosely coupled</a:t>
            </a: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1496" y="1472460"/>
            <a:ext cx="6329447" cy="4375213"/>
          </a:xfrm>
          <a:prstGeom prst="rect">
            <a:avLst/>
          </a:prstGeom>
          <a:noFill/>
        </p:spPr>
      </p:pic>
      <p:sp>
        <p:nvSpPr>
          <p:cNvPr id="13" name="Double Brace 12"/>
          <p:cNvSpPr/>
          <p:nvPr/>
        </p:nvSpPr>
        <p:spPr>
          <a:xfrm>
            <a:off x="7405752" y="1464923"/>
            <a:ext cx="1706664"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4" name="Double Brace 13"/>
          <p:cNvSpPr/>
          <p:nvPr/>
        </p:nvSpPr>
        <p:spPr>
          <a:xfrm>
            <a:off x="9230009" y="1472461"/>
            <a:ext cx="1299965"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5" name="Double Brace 14"/>
          <p:cNvSpPr/>
          <p:nvPr/>
        </p:nvSpPr>
        <p:spPr>
          <a:xfrm>
            <a:off x="10554305" y="1464922"/>
            <a:ext cx="133798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6" name="Double Brace 15"/>
          <p:cNvSpPr/>
          <p:nvPr/>
        </p:nvSpPr>
        <p:spPr>
          <a:xfrm>
            <a:off x="7349796" y="2860719"/>
            <a:ext cx="135227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7" name="Double Brace 16"/>
          <p:cNvSpPr/>
          <p:nvPr/>
        </p:nvSpPr>
        <p:spPr>
          <a:xfrm>
            <a:off x="8720723" y="2868257"/>
            <a:ext cx="1749649"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8" name="Double Brace 17"/>
          <p:cNvSpPr/>
          <p:nvPr/>
        </p:nvSpPr>
        <p:spPr>
          <a:xfrm>
            <a:off x="10554305" y="2860718"/>
            <a:ext cx="1282030"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9" name="Double Brace 18"/>
          <p:cNvSpPr/>
          <p:nvPr/>
        </p:nvSpPr>
        <p:spPr>
          <a:xfrm>
            <a:off x="7368449" y="4657535"/>
            <a:ext cx="2331507"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20" name="Double Brace 19"/>
          <p:cNvSpPr/>
          <p:nvPr/>
        </p:nvSpPr>
        <p:spPr>
          <a:xfrm>
            <a:off x="9948512" y="4636101"/>
            <a:ext cx="1962431"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pic>
        <p:nvPicPr>
          <p:cNvPr id="21" name="Picture 20"/>
          <p:cNvPicPr/>
          <p:nvPr/>
        </p:nvPicPr>
        <p:blipFill rotWithShape="1">
          <a:blip r:embed="rId3" cstate="print">
            <a:extLst>
              <a:ext uri="{28A0092B-C50C-407E-A947-70E740481C1C}">
                <a14:useLocalDpi xmlns:a14="http://schemas.microsoft.com/office/drawing/2010/main" val="0"/>
              </a:ext>
            </a:extLst>
          </a:blip>
          <a:srcRect l="49597" t="31902" r="21819" b="44372"/>
          <a:stretch/>
        </p:blipFill>
        <p:spPr bwMode="auto">
          <a:xfrm>
            <a:off x="8720722" y="2875795"/>
            <a:ext cx="1809251" cy="1038029"/>
          </a:xfrm>
          <a:prstGeom prst="rect">
            <a:avLst/>
          </a:prstGeom>
          <a:noFill/>
        </p:spPr>
      </p:pic>
    </p:spTree>
    <p:extLst>
      <p:ext uri="{BB962C8B-B14F-4D97-AF65-F5344CB8AC3E}">
        <p14:creationId xmlns:p14="http://schemas.microsoft.com/office/powerpoint/2010/main" val="17513238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animEffect transition="in" filter="fade">
                                      <p:cBhvr>
                                        <p:cTn id="4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3" grpId="0" animBg="1"/>
      <p:bldP spid="14" grpId="0" animBg="1"/>
      <p:bldP spid="15" grpId="0" animBg="1"/>
      <p:bldP spid="16" grpId="0" animBg="1"/>
      <p:bldP spid="17" grpId="0" animBg="1"/>
      <p:bldP spid="18" grpId="0" animBg="1"/>
      <p:bldP spid="19" grpId="0" animBg="1"/>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3796236" y="2239818"/>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4" name="Rectangle 23"/>
          <p:cNvSpPr/>
          <p:nvPr/>
        </p:nvSpPr>
        <p:spPr>
          <a:xfrm>
            <a:off x="3640802" y="2084384"/>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3" name="Rectangle 22"/>
          <p:cNvSpPr/>
          <p:nvPr/>
        </p:nvSpPr>
        <p:spPr>
          <a:xfrm>
            <a:off x="1227945" y="2395252"/>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2" name="Rectangle 21"/>
          <p:cNvSpPr/>
          <p:nvPr/>
        </p:nvSpPr>
        <p:spPr>
          <a:xfrm>
            <a:off x="1072511" y="2239818"/>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1" name="Rectangle 20"/>
          <p:cNvSpPr/>
          <p:nvPr/>
        </p:nvSpPr>
        <p:spPr>
          <a:xfrm>
            <a:off x="917077" y="2084384"/>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 name="Title 2"/>
          <p:cNvSpPr>
            <a:spLocks noGrp="1"/>
          </p:cNvSpPr>
          <p:nvPr>
            <p:ph type="title"/>
          </p:nvPr>
        </p:nvSpPr>
        <p:spPr/>
        <p:txBody>
          <a:bodyPr/>
          <a:lstStyle/>
          <a:p>
            <a:r>
              <a:rPr lang="en-US" dirty="0" err="1"/>
              <a:t>Microservice</a:t>
            </a:r>
            <a:r>
              <a:rPr lang="en-US" dirty="0"/>
              <a:t> architecture benefits</a:t>
            </a:r>
          </a:p>
        </p:txBody>
      </p:sp>
      <p:sp>
        <p:nvSpPr>
          <p:cNvPr id="6" name="Rectangle 5"/>
          <p:cNvSpPr/>
          <p:nvPr/>
        </p:nvSpPr>
        <p:spPr>
          <a:xfrm>
            <a:off x="761643" y="1928950"/>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7" name="Rectangle 6"/>
          <p:cNvSpPr/>
          <p:nvPr/>
        </p:nvSpPr>
        <p:spPr>
          <a:xfrm>
            <a:off x="3485368" y="1928950"/>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1" name="Rectangle 10"/>
          <p:cNvSpPr/>
          <p:nvPr/>
        </p:nvSpPr>
        <p:spPr>
          <a:xfrm>
            <a:off x="6807457" y="4050391"/>
            <a:ext cx="4649795" cy="11571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 Service</a:t>
            </a:r>
          </a:p>
        </p:txBody>
      </p:sp>
      <p:sp>
        <p:nvSpPr>
          <p:cNvPr id="13" name="Rectangle 12"/>
          <p:cNvSpPr/>
          <p:nvPr/>
        </p:nvSpPr>
        <p:spPr>
          <a:xfrm>
            <a:off x="9250580" y="4439265"/>
            <a:ext cx="1685066" cy="31860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p>
        </p:txBody>
      </p:sp>
      <p:sp>
        <p:nvSpPr>
          <p:cNvPr id="14" name="Rectangle 13"/>
          <p:cNvSpPr/>
          <p:nvPr/>
        </p:nvSpPr>
        <p:spPr>
          <a:xfrm>
            <a:off x="9250581" y="4774068"/>
            <a:ext cx="1685067" cy="318608"/>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17" name="Rectangle 16"/>
          <p:cNvSpPr/>
          <p:nvPr/>
        </p:nvSpPr>
        <p:spPr>
          <a:xfrm>
            <a:off x="6807457" y="5520101"/>
            <a:ext cx="1926069" cy="11354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8" name="Rectangle 17"/>
          <p:cNvSpPr/>
          <p:nvPr/>
        </p:nvSpPr>
        <p:spPr>
          <a:xfrm>
            <a:off x="6927438" y="6170113"/>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sp>
        <p:nvSpPr>
          <p:cNvPr id="26" name="Rectangle 25"/>
          <p:cNvSpPr/>
          <p:nvPr/>
        </p:nvSpPr>
        <p:spPr>
          <a:xfrm>
            <a:off x="6807458" y="2038839"/>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node.js</a:t>
            </a:r>
          </a:p>
        </p:txBody>
      </p:sp>
      <p:sp>
        <p:nvSpPr>
          <p:cNvPr id="27" name="Rectangle 26"/>
          <p:cNvSpPr/>
          <p:nvPr/>
        </p:nvSpPr>
        <p:spPr>
          <a:xfrm>
            <a:off x="9531183" y="2038839"/>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.NET</a:t>
            </a:r>
          </a:p>
        </p:txBody>
      </p:sp>
      <p:sp>
        <p:nvSpPr>
          <p:cNvPr id="28" name="Rectangle 27"/>
          <p:cNvSpPr/>
          <p:nvPr/>
        </p:nvSpPr>
        <p:spPr>
          <a:xfrm>
            <a:off x="834338" y="4521161"/>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29" name="Rectangle 28"/>
          <p:cNvSpPr/>
          <p:nvPr/>
        </p:nvSpPr>
        <p:spPr>
          <a:xfrm>
            <a:off x="3558063" y="4521638"/>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30" name="Rectangle 29"/>
          <p:cNvSpPr/>
          <p:nvPr/>
        </p:nvSpPr>
        <p:spPr>
          <a:xfrm>
            <a:off x="9531183" y="5529726"/>
            <a:ext cx="1926069" cy="1125857"/>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1" name="Rectangle 30"/>
          <p:cNvSpPr/>
          <p:nvPr/>
        </p:nvSpPr>
        <p:spPr>
          <a:xfrm>
            <a:off x="9667213" y="6188129"/>
            <a:ext cx="1658072"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33" name="TextBox 32"/>
          <p:cNvSpPr txBox="1"/>
          <p:nvPr/>
        </p:nvSpPr>
        <p:spPr>
          <a:xfrm>
            <a:off x="1797373" y="1183422"/>
            <a:ext cx="3677624"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Scale Independently</a:t>
            </a:r>
          </a:p>
        </p:txBody>
      </p:sp>
      <p:sp>
        <p:nvSpPr>
          <p:cNvPr id="34" name="TextBox 33"/>
          <p:cNvSpPr txBox="1"/>
          <p:nvPr/>
        </p:nvSpPr>
        <p:spPr>
          <a:xfrm>
            <a:off x="6905672" y="1237707"/>
            <a:ext cx="4780332"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Different Technology Stacks</a:t>
            </a:r>
          </a:p>
        </p:txBody>
      </p:sp>
      <p:sp>
        <p:nvSpPr>
          <p:cNvPr id="35" name="TextBox 34"/>
          <p:cNvSpPr txBox="1"/>
          <p:nvPr/>
        </p:nvSpPr>
        <p:spPr>
          <a:xfrm>
            <a:off x="7091275" y="3399351"/>
            <a:ext cx="4780332" cy="640416"/>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Conflicting Dependencies</a:t>
            </a:r>
          </a:p>
        </p:txBody>
      </p:sp>
      <p:sp>
        <p:nvSpPr>
          <p:cNvPr id="36" name="TextBox 35"/>
          <p:cNvSpPr txBox="1"/>
          <p:nvPr/>
        </p:nvSpPr>
        <p:spPr>
          <a:xfrm>
            <a:off x="1095202" y="3642886"/>
            <a:ext cx="4780332" cy="640416"/>
          </a:xfrm>
          <a:prstGeom prst="rect">
            <a:avLst/>
          </a:prstGeom>
          <a:noFill/>
        </p:spPr>
        <p:txBody>
          <a:bodyPr wrap="square" lIns="186521" tIns="149217" rIns="186521" bIns="149217" rtlCol="0" anchor="t" anchorCtr="0">
            <a:spAutoFit/>
          </a:bodyPr>
          <a:lstStyle/>
          <a:p>
            <a:pPr marL="0" marR="0" lvl="0" indent="0" algn="ctr"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Independent Deployments</a:t>
            </a:r>
          </a:p>
        </p:txBody>
      </p:sp>
      <p:sp>
        <p:nvSpPr>
          <p:cNvPr id="37" name="Rectangle 36"/>
          <p:cNvSpPr/>
          <p:nvPr/>
        </p:nvSpPr>
        <p:spPr>
          <a:xfrm>
            <a:off x="3558063" y="4524093"/>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V2</a:t>
            </a:r>
          </a:p>
        </p:txBody>
      </p:sp>
      <p:sp>
        <p:nvSpPr>
          <p:cNvPr id="38" name="Rectangle 37"/>
          <p:cNvSpPr/>
          <p:nvPr/>
        </p:nvSpPr>
        <p:spPr>
          <a:xfrm>
            <a:off x="7232438" y="4440449"/>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cxnSp>
        <p:nvCxnSpPr>
          <p:cNvPr id="40" name="Straight Arrow Connector 39"/>
          <p:cNvCxnSpPr>
            <a:stCxn id="28" idx="3"/>
            <a:endCxn id="37" idx="1"/>
          </p:cNvCxnSpPr>
          <p:nvPr/>
        </p:nvCxnSpPr>
        <p:spPr>
          <a:xfrm>
            <a:off x="2760408" y="5038915"/>
            <a:ext cx="797656" cy="2932"/>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6" idx="3"/>
            <a:endCxn id="27" idx="1"/>
          </p:cNvCxnSpPr>
          <p:nvPr/>
        </p:nvCxnSpPr>
        <p:spPr>
          <a:xfrm>
            <a:off x="8733527" y="2556592"/>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6" idx="3"/>
            <a:endCxn id="7" idx="1"/>
          </p:cNvCxnSpPr>
          <p:nvPr/>
        </p:nvCxnSpPr>
        <p:spPr>
          <a:xfrm>
            <a:off x="2687713" y="2291269"/>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7" idx="3"/>
            <a:endCxn id="30" idx="1"/>
          </p:cNvCxnSpPr>
          <p:nvPr/>
        </p:nvCxnSpPr>
        <p:spPr>
          <a:xfrm>
            <a:off x="8733526" y="6087842"/>
            <a:ext cx="797657" cy="4813"/>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05942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xit" presetSubtype="32" fill="hold" grpId="1" nodeType="clickEffect">
                                  <p:stCondLst>
                                    <p:cond delay="0"/>
                                  </p:stCondLst>
                                  <p:childTnLst>
                                    <p:anim calcmode="lin" valueType="num">
                                      <p:cBhvr>
                                        <p:cTn id="19" dur="500"/>
                                        <p:tgtEl>
                                          <p:spTgt spid="25"/>
                                        </p:tgtEl>
                                        <p:attrNameLst>
                                          <p:attrName>ppt_w</p:attrName>
                                        </p:attrNameLst>
                                      </p:cBhvr>
                                      <p:tavLst>
                                        <p:tav tm="0">
                                          <p:val>
                                            <p:strVal val="ppt_w"/>
                                          </p:val>
                                        </p:tav>
                                        <p:tav tm="100000">
                                          <p:val>
                                            <p:fltVal val="0"/>
                                          </p:val>
                                        </p:tav>
                                      </p:tavLst>
                                    </p:anim>
                                    <p:anim calcmode="lin" valueType="num">
                                      <p:cBhvr>
                                        <p:cTn id="20" dur="500"/>
                                        <p:tgtEl>
                                          <p:spTgt spid="25"/>
                                        </p:tgtEl>
                                        <p:attrNameLst>
                                          <p:attrName>ppt_h</p:attrName>
                                        </p:attrNameLst>
                                      </p:cBhvr>
                                      <p:tavLst>
                                        <p:tav tm="0">
                                          <p:val>
                                            <p:strVal val="ppt_h"/>
                                          </p:val>
                                        </p:tav>
                                        <p:tav tm="100000">
                                          <p:val>
                                            <p:fltVal val="0"/>
                                          </p:val>
                                        </p:tav>
                                      </p:tavLst>
                                    </p:anim>
                                    <p:animEffect transition="out" filter="fade">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xit" presetSubtype="32" fill="hold" grpId="0" nodeType="clickEffect">
                                  <p:stCondLst>
                                    <p:cond delay="0"/>
                                  </p:stCondLst>
                                  <p:childTnLst>
                                    <p:anim calcmode="lin" valueType="num">
                                      <p:cBhvr>
                                        <p:cTn id="54" dur="500"/>
                                        <p:tgtEl>
                                          <p:spTgt spid="29"/>
                                        </p:tgtEl>
                                        <p:attrNameLst>
                                          <p:attrName>ppt_w</p:attrName>
                                        </p:attrNameLst>
                                      </p:cBhvr>
                                      <p:tavLst>
                                        <p:tav tm="0">
                                          <p:val>
                                            <p:strVal val="ppt_w"/>
                                          </p:val>
                                        </p:tav>
                                        <p:tav tm="100000">
                                          <p:val>
                                            <p:fltVal val="0"/>
                                          </p:val>
                                        </p:tav>
                                      </p:tavLst>
                                    </p:anim>
                                    <p:anim calcmode="lin" valueType="num">
                                      <p:cBhvr>
                                        <p:cTn id="55" dur="500"/>
                                        <p:tgtEl>
                                          <p:spTgt spid="29"/>
                                        </p:tgtEl>
                                        <p:attrNameLst>
                                          <p:attrName>ppt_h</p:attrName>
                                        </p:attrNameLst>
                                      </p:cBhvr>
                                      <p:tavLst>
                                        <p:tav tm="0">
                                          <p:val>
                                            <p:strVal val="ppt_h"/>
                                          </p:val>
                                        </p:tav>
                                        <p:tav tm="100000">
                                          <p:val>
                                            <p:fltVal val="0"/>
                                          </p:val>
                                        </p:tav>
                                      </p:tavLst>
                                    </p:anim>
                                    <p:animEffect transition="out" filter="fade">
                                      <p:cBhvr>
                                        <p:cTn id="56" dur="500"/>
                                        <p:tgtEl>
                                          <p:spTgt spid="29"/>
                                        </p:tgtEl>
                                      </p:cBhvr>
                                    </p:animEffect>
                                    <p:set>
                                      <p:cBhvr>
                                        <p:cTn id="57" dur="1" fill="hold">
                                          <p:stCondLst>
                                            <p:cond delay="499"/>
                                          </p:stCondLst>
                                        </p:cTn>
                                        <p:tgtEl>
                                          <p:spTgt spid="29"/>
                                        </p:tgtEl>
                                        <p:attrNameLst>
                                          <p:attrName>style.visibility</p:attrName>
                                        </p:attrNameLst>
                                      </p:cBhvr>
                                      <p:to>
                                        <p:strVal val="hidden"/>
                                      </p:to>
                                    </p:set>
                                  </p:childTnLst>
                                </p:cTn>
                              </p:par>
                            </p:childTnLst>
                          </p:cTn>
                        </p:par>
                        <p:par>
                          <p:cTn id="58" fill="hold">
                            <p:stCondLst>
                              <p:cond delay="500"/>
                            </p:stCondLst>
                            <p:childTnLst>
                              <p:par>
                                <p:cTn id="59" presetID="53" presetClass="entr" presetSubtype="16"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p:cTn id="61" dur="500" fill="hold"/>
                                        <p:tgtEl>
                                          <p:spTgt spid="37"/>
                                        </p:tgtEl>
                                        <p:attrNameLst>
                                          <p:attrName>ppt_w</p:attrName>
                                        </p:attrNameLst>
                                      </p:cBhvr>
                                      <p:tavLst>
                                        <p:tav tm="0">
                                          <p:val>
                                            <p:fltVal val="0"/>
                                          </p:val>
                                        </p:tav>
                                        <p:tav tm="100000">
                                          <p:val>
                                            <p:strVal val="#ppt_w"/>
                                          </p:val>
                                        </p:tav>
                                      </p:tavLst>
                                    </p:anim>
                                    <p:anim calcmode="lin" valueType="num">
                                      <p:cBhvr>
                                        <p:cTn id="62" dur="500" fill="hold"/>
                                        <p:tgtEl>
                                          <p:spTgt spid="37"/>
                                        </p:tgtEl>
                                        <p:attrNameLst>
                                          <p:attrName>ppt_h</p:attrName>
                                        </p:attrNameLst>
                                      </p:cBhvr>
                                      <p:tavLst>
                                        <p:tav tm="0">
                                          <p:val>
                                            <p:fltVal val="0"/>
                                          </p:val>
                                        </p:tav>
                                        <p:tav tm="100000">
                                          <p:val>
                                            <p:strVal val="#ppt_h"/>
                                          </p:val>
                                        </p:tav>
                                      </p:tavLst>
                                    </p:anim>
                                    <p:animEffect transition="in" filter="fade">
                                      <p:cBhvr>
                                        <p:cTn id="63" dur="500"/>
                                        <p:tgtEl>
                                          <p:spTgt spid="3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500" fill="hold"/>
                                        <p:tgtEl>
                                          <p:spTgt spid="14"/>
                                        </p:tgtEl>
                                        <p:attrNameLst>
                                          <p:attrName>ppt_w</p:attrName>
                                        </p:attrNameLst>
                                      </p:cBhvr>
                                      <p:tavLst>
                                        <p:tav tm="0">
                                          <p:val>
                                            <p:fltVal val="0"/>
                                          </p:val>
                                        </p:tav>
                                        <p:tav tm="100000">
                                          <p:val>
                                            <p:strVal val="#ppt_w"/>
                                          </p:val>
                                        </p:tav>
                                      </p:tavLst>
                                    </p:anim>
                                    <p:anim calcmode="lin" valueType="num">
                                      <p:cBhvr>
                                        <p:cTn id="80" dur="500" fill="hold"/>
                                        <p:tgtEl>
                                          <p:spTgt spid="14"/>
                                        </p:tgtEl>
                                        <p:attrNameLst>
                                          <p:attrName>ppt_h</p:attrName>
                                        </p:attrNameLst>
                                      </p:cBhvr>
                                      <p:tavLst>
                                        <p:tav tm="0">
                                          <p:val>
                                            <p:fltVal val="0"/>
                                          </p:val>
                                        </p:tav>
                                        <p:tav tm="100000">
                                          <p:val>
                                            <p:strVal val="#ppt_h"/>
                                          </p:val>
                                        </p:tav>
                                      </p:tavLst>
                                    </p:anim>
                                    <p:animEffect transition="in" filter="fade">
                                      <p:cBhvr>
                                        <p:cTn id="81" dur="500"/>
                                        <p:tgtEl>
                                          <p:spTgt spid="14"/>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13"/>
                                        </p:tgtEl>
                                        <p:attrNameLst>
                                          <p:attrName>style.visibility</p:attrName>
                                        </p:attrNameLst>
                                      </p:cBhvr>
                                      <p:to>
                                        <p:strVal val="visible"/>
                                      </p:to>
                                    </p:set>
                                    <p:anim calcmode="lin" valueType="num">
                                      <p:cBhvr>
                                        <p:cTn id="84" dur="500" fill="hold"/>
                                        <p:tgtEl>
                                          <p:spTgt spid="13"/>
                                        </p:tgtEl>
                                        <p:attrNameLst>
                                          <p:attrName>ppt_w</p:attrName>
                                        </p:attrNameLst>
                                      </p:cBhvr>
                                      <p:tavLst>
                                        <p:tav tm="0">
                                          <p:val>
                                            <p:fltVal val="0"/>
                                          </p:val>
                                        </p:tav>
                                        <p:tav tm="100000">
                                          <p:val>
                                            <p:strVal val="#ppt_w"/>
                                          </p:val>
                                        </p:tav>
                                      </p:tavLst>
                                    </p:anim>
                                    <p:anim calcmode="lin" valueType="num">
                                      <p:cBhvr>
                                        <p:cTn id="85" dur="500" fill="hold"/>
                                        <p:tgtEl>
                                          <p:spTgt spid="13"/>
                                        </p:tgtEl>
                                        <p:attrNameLst>
                                          <p:attrName>ppt_h</p:attrName>
                                        </p:attrNameLst>
                                      </p:cBhvr>
                                      <p:tavLst>
                                        <p:tav tm="0">
                                          <p:val>
                                            <p:fltVal val="0"/>
                                          </p:val>
                                        </p:tav>
                                        <p:tav tm="100000">
                                          <p:val>
                                            <p:strVal val="#ppt_h"/>
                                          </p:val>
                                        </p:tav>
                                      </p:tavLst>
                                    </p:anim>
                                    <p:animEffect transition="in" filter="fade">
                                      <p:cBhvr>
                                        <p:cTn id="86" dur="500"/>
                                        <p:tgtEl>
                                          <p:spTgt spid="1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fade">
                                      <p:cBhvr>
                                        <p:cTn id="91" dur="500"/>
                                        <p:tgtEl>
                                          <p:spTgt spid="1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500"/>
                                        <p:tgtEl>
                                          <p:spTgt spid="1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fade">
                                      <p:cBhvr>
                                        <p:cTn id="97" dur="500"/>
                                        <p:tgtEl>
                                          <p:spTgt spid="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fade">
                                      <p:cBhvr>
                                        <p:cTn id="100" dur="500"/>
                                        <p:tgtEl>
                                          <p:spTgt spid="31"/>
                                        </p:tgtEl>
                                      </p:cBhvr>
                                    </p:animEffect>
                                  </p:childTnLst>
                                </p:cTn>
                              </p:par>
                              <p:par>
                                <p:cTn id="101" presetID="10" presetClass="entr" presetSubtype="0" fill="hold" nodeType="withEffect">
                                  <p:stCondLst>
                                    <p:cond delay="0"/>
                                  </p:stCondLst>
                                  <p:childTnLst>
                                    <p:set>
                                      <p:cBhvr>
                                        <p:cTn id="102" dur="1" fill="hold">
                                          <p:stCondLst>
                                            <p:cond delay="0"/>
                                          </p:stCondLst>
                                        </p:cTn>
                                        <p:tgtEl>
                                          <p:spTgt spid="47"/>
                                        </p:tgtEl>
                                        <p:attrNameLst>
                                          <p:attrName>style.visibility</p:attrName>
                                        </p:attrNameLst>
                                      </p:cBhvr>
                                      <p:to>
                                        <p:strVal val="visible"/>
                                      </p:to>
                                    </p:set>
                                    <p:animEffect transition="in" filter="fade">
                                      <p:cBhvr>
                                        <p:cTn id="103" dur="500"/>
                                        <p:tgtEl>
                                          <p:spTgt spid="47"/>
                                        </p:tgtEl>
                                      </p:cBhvr>
                                    </p:animEffect>
                                  </p:childTnLst>
                                </p:cTn>
                              </p:par>
                            </p:childTnLst>
                          </p:cTn>
                        </p:par>
                        <p:par>
                          <p:cTn id="104" fill="hold">
                            <p:stCondLst>
                              <p:cond delay="500"/>
                            </p:stCondLst>
                            <p:childTnLst>
                              <p:par>
                                <p:cTn id="105" presetID="9" presetClass="emph" presetSubtype="0" grpId="1" nodeType="afterEffect">
                                  <p:stCondLst>
                                    <p:cond delay="0"/>
                                  </p:stCondLst>
                                  <p:childTnLst>
                                    <p:set>
                                      <p:cBhvr>
                                        <p:cTn id="106" dur="indefinite"/>
                                        <p:tgtEl>
                                          <p:spTgt spid="11"/>
                                        </p:tgtEl>
                                        <p:attrNameLst>
                                          <p:attrName>style.opacity</p:attrName>
                                        </p:attrNameLst>
                                      </p:cBhvr>
                                      <p:to>
                                        <p:strVal val="0.5"/>
                                      </p:to>
                                    </p:set>
                                    <p:animEffect filter="image" prLst="opacity: 0.5">
                                      <p:cBhvr rctx="IE">
                                        <p:cTn id="107" dur="indefinite"/>
                                        <p:tgtEl>
                                          <p:spTgt spid="11"/>
                                        </p:tgtEl>
                                      </p:cBhvr>
                                    </p:animEffect>
                                  </p:childTnLst>
                                </p:cTn>
                              </p:par>
                            </p:childTnLst>
                          </p:cTn>
                        </p:par>
                        <p:par>
                          <p:cTn id="108" fill="hold">
                            <p:stCondLst>
                              <p:cond delay="500"/>
                            </p:stCondLst>
                            <p:childTnLst>
                              <p:par>
                                <p:cTn id="109" presetID="9" presetClass="emph" presetSubtype="0" grpId="1" nodeType="afterEffect">
                                  <p:stCondLst>
                                    <p:cond delay="0"/>
                                  </p:stCondLst>
                                  <p:childTnLst>
                                    <p:set>
                                      <p:cBhvr>
                                        <p:cTn id="110" dur="indefinite"/>
                                        <p:tgtEl>
                                          <p:spTgt spid="38"/>
                                        </p:tgtEl>
                                        <p:attrNameLst>
                                          <p:attrName>style.opacity</p:attrName>
                                        </p:attrNameLst>
                                      </p:cBhvr>
                                      <p:to>
                                        <p:strVal val="0.5"/>
                                      </p:to>
                                    </p:set>
                                    <p:animEffect filter="image" prLst="opacity: 0.5">
                                      <p:cBhvr rctx="IE">
                                        <p:cTn id="111" dur="indefinite"/>
                                        <p:tgtEl>
                                          <p:spTgt spid="38"/>
                                        </p:tgtEl>
                                      </p:cBhvr>
                                    </p:animEffect>
                                  </p:childTnLst>
                                </p:cTn>
                              </p:par>
                            </p:childTnLst>
                          </p:cTn>
                        </p:par>
                        <p:par>
                          <p:cTn id="112" fill="hold">
                            <p:stCondLst>
                              <p:cond delay="500"/>
                            </p:stCondLst>
                            <p:childTnLst>
                              <p:par>
                                <p:cTn id="113" presetID="9" presetClass="emph" presetSubtype="0" grpId="1" nodeType="afterEffect">
                                  <p:stCondLst>
                                    <p:cond delay="0"/>
                                  </p:stCondLst>
                                  <p:childTnLst>
                                    <p:set>
                                      <p:cBhvr>
                                        <p:cTn id="114" dur="indefinite"/>
                                        <p:tgtEl>
                                          <p:spTgt spid="14"/>
                                        </p:tgtEl>
                                        <p:attrNameLst>
                                          <p:attrName>style.opacity</p:attrName>
                                        </p:attrNameLst>
                                      </p:cBhvr>
                                      <p:to>
                                        <p:strVal val="0.5"/>
                                      </p:to>
                                    </p:set>
                                    <p:animEffect filter="image" prLst="opacity: 0.5">
                                      <p:cBhvr rctx="IE">
                                        <p:cTn id="115" dur="indefinite"/>
                                        <p:tgtEl>
                                          <p:spTgt spid="14"/>
                                        </p:tgtEl>
                                      </p:cBhvr>
                                    </p:animEffect>
                                  </p:childTnLst>
                                </p:cTn>
                              </p:par>
                            </p:childTnLst>
                          </p:cTn>
                        </p:par>
                        <p:par>
                          <p:cTn id="116" fill="hold">
                            <p:stCondLst>
                              <p:cond delay="500"/>
                            </p:stCondLst>
                            <p:childTnLst>
                              <p:par>
                                <p:cTn id="117" presetID="9" presetClass="emph" presetSubtype="0" grpId="1" nodeType="afterEffect">
                                  <p:stCondLst>
                                    <p:cond delay="0"/>
                                  </p:stCondLst>
                                  <p:childTnLst>
                                    <p:set>
                                      <p:cBhvr>
                                        <p:cTn id="118" dur="indefinite"/>
                                        <p:tgtEl>
                                          <p:spTgt spid="13"/>
                                        </p:tgtEl>
                                        <p:attrNameLst>
                                          <p:attrName>style.opacity</p:attrName>
                                        </p:attrNameLst>
                                      </p:cBhvr>
                                      <p:to>
                                        <p:strVal val="0.5"/>
                                      </p:to>
                                    </p:set>
                                    <p:animEffect filter="image" prLst="opacity: 0.5">
                                      <p:cBhvr rctx="IE">
                                        <p:cTn id="119" dur="indefinite"/>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4" grpId="0" animBg="1"/>
      <p:bldP spid="11" grpId="0" animBg="1"/>
      <p:bldP spid="11" grpId="1" animBg="1"/>
      <p:bldP spid="13" grpId="0" animBg="1"/>
      <p:bldP spid="13" grpId="1" animBg="1"/>
      <p:bldP spid="14" grpId="0" animBg="1"/>
      <p:bldP spid="14" grpId="1" animBg="1"/>
      <p:bldP spid="17" grpId="0" animBg="1"/>
      <p:bldP spid="18" grpId="0" animBg="1"/>
      <p:bldP spid="26" grpId="0" animBg="1"/>
      <p:bldP spid="27" grpId="0" animBg="1"/>
      <p:bldP spid="28" grpId="0" animBg="1"/>
      <p:bldP spid="29" grpId="0" animBg="1"/>
      <p:bldP spid="29" grpId="1" animBg="1"/>
      <p:bldP spid="30" grpId="0" animBg="1"/>
      <p:bldP spid="31" grpId="0" animBg="1"/>
      <p:bldP spid="34" grpId="0"/>
      <p:bldP spid="35" grpId="0"/>
      <p:bldP spid="36" grpId="0"/>
      <p:bldP spid="37" grpId="0" animBg="1"/>
      <p:bldP spid="38" grpId="0" animBg="1"/>
      <p:bldP spid="38"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90" y="116184"/>
            <a:ext cx="10724938" cy="1164291"/>
          </a:xfrm>
        </p:spPr>
        <p:txBody>
          <a:bodyPr/>
          <a:lstStyle/>
          <a:p>
            <a:r>
              <a:rPr lang="en-US" dirty="0"/>
              <a:t>Microservices Benefits</a:t>
            </a:r>
          </a:p>
        </p:txBody>
      </p:sp>
      <p:sp>
        <p:nvSpPr>
          <p:cNvPr id="5" name="Text Placeholder 4"/>
          <p:cNvSpPr>
            <a:spLocks noGrp="1"/>
          </p:cNvSpPr>
          <p:nvPr>
            <p:ph type="body" sz="quarter" idx="10"/>
          </p:nvPr>
        </p:nvSpPr>
        <p:spPr>
          <a:xfrm>
            <a:off x="366590" y="1371902"/>
            <a:ext cx="5668476" cy="4601260"/>
          </a:xfrm>
        </p:spPr>
        <p:txBody>
          <a:bodyPr/>
          <a:lstStyle/>
          <a:p>
            <a:pPr marL="457112" indent="-457112">
              <a:buFont typeface="Wingdings" charset="2"/>
              <a:buChar char="ü"/>
            </a:pPr>
            <a:r>
              <a:rPr lang="en-US" dirty="0">
                <a:solidFill>
                  <a:schemeClr val="tx1"/>
                </a:solidFill>
              </a:rPr>
              <a:t>Independent deployments</a:t>
            </a:r>
          </a:p>
          <a:p>
            <a:pPr marL="457112" indent="-457112">
              <a:buFont typeface="Wingdings" charset="2"/>
              <a:buChar char="ü"/>
            </a:pPr>
            <a:r>
              <a:rPr lang="en-US" dirty="0">
                <a:solidFill>
                  <a:schemeClr val="tx1"/>
                </a:solidFill>
              </a:rPr>
              <a:t>Enables continuous delivery</a:t>
            </a:r>
          </a:p>
          <a:p>
            <a:pPr marL="457112" indent="-457112">
              <a:buFont typeface="Wingdings" charset="2"/>
              <a:buChar char="ü"/>
            </a:pPr>
            <a:r>
              <a:rPr lang="en-US" dirty="0">
                <a:solidFill>
                  <a:schemeClr val="tx1"/>
                </a:solidFill>
              </a:rPr>
              <a:t>No downtime upgrades</a:t>
            </a:r>
          </a:p>
          <a:p>
            <a:pPr marL="457112" indent="-457112">
              <a:buFont typeface="Wingdings" charset="2"/>
              <a:buChar char="ü"/>
            </a:pPr>
            <a:r>
              <a:rPr lang="en-US" dirty="0">
                <a:solidFill>
                  <a:schemeClr val="tx1"/>
                </a:solidFill>
              </a:rPr>
              <a:t>Improved scale and resource utilization per service</a:t>
            </a:r>
          </a:p>
          <a:p>
            <a:pPr marL="457112" indent="-457112">
              <a:buFont typeface="Wingdings" charset="2"/>
              <a:buChar char="ü"/>
            </a:pPr>
            <a:r>
              <a:rPr lang="en-US" dirty="0">
                <a:solidFill>
                  <a:schemeClr val="tx1"/>
                </a:solidFill>
              </a:rPr>
              <a:t>Fault isolation</a:t>
            </a:r>
          </a:p>
          <a:p>
            <a:pPr marL="457112" indent="-457112">
              <a:buFont typeface="Wingdings" charset="2"/>
              <a:buChar char="ü"/>
            </a:pPr>
            <a:r>
              <a:rPr lang="en-US" dirty="0">
                <a:solidFill>
                  <a:schemeClr val="tx1"/>
                </a:solidFill>
              </a:rPr>
              <a:t>Security isolation</a:t>
            </a:r>
          </a:p>
          <a:p>
            <a:pPr marL="457112" indent="-457112">
              <a:buFont typeface="Wingdings" charset="2"/>
              <a:buChar char="ü"/>
            </a:pPr>
            <a:r>
              <a:rPr lang="en-US" dirty="0">
                <a:solidFill>
                  <a:schemeClr val="tx1"/>
                </a:solidFill>
              </a:rPr>
              <a:t>Services can be distributed across multiple servers or environments</a:t>
            </a:r>
          </a:p>
          <a:p>
            <a:pPr marL="457112" indent="-457112">
              <a:buFont typeface="Wingdings" charset="2"/>
              <a:buChar char="ü"/>
            </a:pPr>
            <a:endParaRPr lang="en-US" dirty="0">
              <a:solidFill>
                <a:schemeClr val="tx1"/>
              </a:solidFill>
            </a:endParaRPr>
          </a:p>
        </p:txBody>
      </p:sp>
      <p:sp>
        <p:nvSpPr>
          <p:cNvPr id="6" name="Text Placeholder 5"/>
          <p:cNvSpPr>
            <a:spLocks noGrp="1"/>
          </p:cNvSpPr>
          <p:nvPr>
            <p:ph type="body" sz="quarter" idx="11"/>
          </p:nvPr>
        </p:nvSpPr>
        <p:spPr>
          <a:xfrm>
            <a:off x="6400774" y="1371902"/>
            <a:ext cx="5668476" cy="2401363"/>
          </a:xfrm>
        </p:spPr>
        <p:txBody>
          <a:bodyPr/>
          <a:lstStyle/>
          <a:p>
            <a:pPr marL="457112" indent="-457112">
              <a:buFont typeface="Wingdings" charset="2"/>
              <a:buChar char="ü"/>
            </a:pPr>
            <a:r>
              <a:rPr lang="en-US" dirty="0">
                <a:solidFill>
                  <a:schemeClr val="tx1"/>
                </a:solidFill>
              </a:rPr>
              <a:t>Multiple languages / diversity</a:t>
            </a:r>
          </a:p>
          <a:p>
            <a:pPr marL="457112" indent="-457112">
              <a:buFont typeface="Wingdings" charset="2"/>
              <a:buChar char="ü"/>
            </a:pPr>
            <a:r>
              <a:rPr lang="en-US" dirty="0">
                <a:solidFill>
                  <a:schemeClr val="tx1"/>
                </a:solidFill>
              </a:rPr>
              <a:t>Smaller, focused teams</a:t>
            </a:r>
          </a:p>
          <a:p>
            <a:pPr marL="457112" indent="-457112">
              <a:buFont typeface="Wingdings" charset="2"/>
              <a:buChar char="ü"/>
            </a:pPr>
            <a:r>
              <a:rPr lang="en-US" dirty="0">
                <a:solidFill>
                  <a:schemeClr val="tx1"/>
                </a:solidFill>
              </a:rPr>
              <a:t>Code can be organized around business capabilities</a:t>
            </a:r>
          </a:p>
          <a:p>
            <a:pPr marL="457112" indent="-457112">
              <a:buFont typeface="Wingdings" charset="2"/>
              <a:buChar char="ü"/>
            </a:pPr>
            <a:r>
              <a:rPr lang="en-US" dirty="0">
                <a:solidFill>
                  <a:schemeClr val="tx1"/>
                </a:solidFill>
              </a:rPr>
              <a:t>Autonomous developer teams</a:t>
            </a:r>
          </a:p>
        </p:txBody>
      </p:sp>
      <p:pic>
        <p:nvPicPr>
          <p:cNvPr id="7" name="Picture 6"/>
          <p:cNvPicPr>
            <a:picLocks noChangeAspect="1"/>
          </p:cNvPicPr>
          <p:nvPr/>
        </p:nvPicPr>
        <p:blipFill>
          <a:blip r:embed="rId3"/>
          <a:stretch>
            <a:fillRect/>
          </a:stretch>
        </p:blipFill>
        <p:spPr>
          <a:xfrm>
            <a:off x="6801007" y="3817487"/>
            <a:ext cx="5410781" cy="2901532"/>
          </a:xfrm>
          <a:prstGeom prst="rect">
            <a:avLst/>
          </a:prstGeom>
        </p:spPr>
      </p:pic>
    </p:spTree>
    <p:extLst>
      <p:ext uri="{BB962C8B-B14F-4D97-AF65-F5344CB8AC3E}">
        <p14:creationId xmlns:p14="http://schemas.microsoft.com/office/powerpoint/2010/main" val="1107374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814" y="146930"/>
            <a:ext cx="10724938" cy="1062380"/>
          </a:xfrm>
        </p:spPr>
        <p:txBody>
          <a:bodyPr/>
          <a:lstStyle/>
          <a:p>
            <a:r>
              <a:rPr lang="en-US" dirty="0"/>
              <a:t>Microservices </a:t>
            </a:r>
            <a:r>
              <a:rPr lang="mr-IN" dirty="0"/>
              <a:t>–</a:t>
            </a:r>
            <a:r>
              <a:rPr lang="en-US" dirty="0"/>
              <a:t> The Hard Part</a:t>
            </a:r>
          </a:p>
        </p:txBody>
      </p:sp>
      <p:sp>
        <p:nvSpPr>
          <p:cNvPr id="5" name="Text Placeholder 4"/>
          <p:cNvSpPr>
            <a:spLocks noGrp="1"/>
          </p:cNvSpPr>
          <p:nvPr>
            <p:ph type="body" sz="quarter" idx="10"/>
          </p:nvPr>
        </p:nvSpPr>
        <p:spPr>
          <a:xfrm>
            <a:off x="366590" y="1371903"/>
            <a:ext cx="5668476" cy="4614382"/>
          </a:xfrm>
        </p:spPr>
        <p:txBody>
          <a:bodyPr/>
          <a:lstStyle/>
          <a:p>
            <a:pPr marL="457112" indent="-457112">
              <a:buFont typeface="Wingdings" charset="2"/>
              <a:buChar char="ü"/>
            </a:pPr>
            <a:r>
              <a:rPr lang="en-US" dirty="0">
                <a:solidFill>
                  <a:schemeClr val="tx1"/>
                </a:solidFill>
              </a:rPr>
              <a:t>Deployment is complex</a:t>
            </a:r>
          </a:p>
          <a:p>
            <a:pPr marL="457112" indent="-457112">
              <a:buFont typeface="Wingdings" charset="2"/>
              <a:buChar char="ü"/>
            </a:pPr>
            <a:r>
              <a:rPr lang="en-US" dirty="0">
                <a:solidFill>
                  <a:schemeClr val="tx1"/>
                </a:solidFill>
              </a:rPr>
              <a:t>Testing is difficult</a:t>
            </a:r>
          </a:p>
          <a:p>
            <a:pPr marL="457112" indent="-457112">
              <a:buFont typeface="Wingdings" charset="2"/>
              <a:buChar char="ü"/>
            </a:pPr>
            <a:r>
              <a:rPr lang="en-US" dirty="0">
                <a:solidFill>
                  <a:schemeClr val="tx1"/>
                </a:solidFill>
              </a:rPr>
              <a:t>Debugging is difficult</a:t>
            </a:r>
          </a:p>
          <a:p>
            <a:pPr marL="457112" indent="-457112">
              <a:buFont typeface="Wingdings" charset="2"/>
              <a:buChar char="ü"/>
            </a:pPr>
            <a:r>
              <a:rPr lang="en-US" dirty="0">
                <a:solidFill>
                  <a:schemeClr val="tx1"/>
                </a:solidFill>
              </a:rPr>
              <a:t>Monitoring/Logging is difficult</a:t>
            </a:r>
          </a:p>
          <a:p>
            <a:pPr marL="457112" indent="-457112">
              <a:buFont typeface="Wingdings" charset="2"/>
              <a:buChar char="ü"/>
            </a:pPr>
            <a:r>
              <a:rPr lang="en-US" dirty="0">
                <a:solidFill>
                  <a:schemeClr val="tx1"/>
                </a:solidFill>
              </a:rPr>
              <a:t>New service versions must support old/new API contracts</a:t>
            </a:r>
          </a:p>
          <a:p>
            <a:pPr marL="457112" indent="-457112">
              <a:buFont typeface="Wingdings" charset="2"/>
              <a:buChar char="ü"/>
            </a:pPr>
            <a:r>
              <a:rPr lang="en-US" dirty="0">
                <a:solidFill>
                  <a:schemeClr val="tx1"/>
                </a:solidFill>
              </a:rPr>
              <a:t>Distributed databases make transactions hard</a:t>
            </a:r>
          </a:p>
          <a:p>
            <a:pPr marL="457112" indent="-457112">
              <a:buFont typeface="Wingdings" charset="2"/>
              <a:buChar char="ü"/>
            </a:pPr>
            <a:r>
              <a:rPr lang="en-US" dirty="0">
                <a:solidFill>
                  <a:schemeClr val="tx1"/>
                </a:solidFill>
              </a:rPr>
              <a:t>Cluster and orchestration tools overhead</a:t>
            </a:r>
          </a:p>
        </p:txBody>
      </p:sp>
      <p:sp>
        <p:nvSpPr>
          <p:cNvPr id="6" name="Text Placeholder 5"/>
          <p:cNvSpPr>
            <a:spLocks noGrp="1"/>
          </p:cNvSpPr>
          <p:nvPr>
            <p:ph type="body" sz="quarter" idx="11"/>
          </p:nvPr>
        </p:nvSpPr>
        <p:spPr>
          <a:xfrm>
            <a:off x="6400774" y="1371901"/>
            <a:ext cx="5668476" cy="3327379"/>
          </a:xfrm>
        </p:spPr>
        <p:txBody>
          <a:bodyPr/>
          <a:lstStyle/>
          <a:p>
            <a:pPr marL="457112" indent="-457112">
              <a:buFont typeface="Wingdings" charset="2"/>
              <a:buChar char="ü"/>
            </a:pPr>
            <a:r>
              <a:rPr lang="en-US" dirty="0">
                <a:solidFill>
                  <a:schemeClr val="tx1"/>
                </a:solidFill>
              </a:rPr>
              <a:t>Distributed services adds more network communication</a:t>
            </a:r>
          </a:p>
          <a:p>
            <a:pPr marL="914224" lvl="2" indent="-457112">
              <a:buFont typeface="Wingdings" charset="2"/>
              <a:buChar char="ü"/>
            </a:pPr>
            <a:r>
              <a:rPr lang="en-US" dirty="0">
                <a:solidFill>
                  <a:schemeClr val="tx1"/>
                </a:solidFill>
              </a:rPr>
              <a:t>Increased network hops</a:t>
            </a:r>
          </a:p>
          <a:p>
            <a:pPr marL="914224" lvl="2" indent="-457112">
              <a:buFont typeface="Wingdings" charset="2"/>
              <a:buChar char="ü"/>
            </a:pPr>
            <a:r>
              <a:rPr lang="en-US" dirty="0">
                <a:solidFill>
                  <a:schemeClr val="tx1"/>
                </a:solidFill>
              </a:rPr>
              <a:t>Requires failure/recovery code</a:t>
            </a:r>
          </a:p>
          <a:p>
            <a:pPr marL="914224" lvl="2" indent="-457112">
              <a:buFont typeface="Wingdings" charset="2"/>
              <a:buChar char="ü"/>
            </a:pPr>
            <a:r>
              <a:rPr lang="en-US" dirty="0">
                <a:solidFill>
                  <a:schemeClr val="tx1"/>
                </a:solidFill>
              </a:rPr>
              <a:t>Need service discovery solution</a:t>
            </a:r>
          </a:p>
          <a:p>
            <a:pPr marL="457112" indent="-457112">
              <a:buFont typeface="Wingdings" charset="2"/>
              <a:buChar char="ü"/>
            </a:pPr>
            <a:r>
              <a:rPr lang="en-US" dirty="0">
                <a:solidFill>
                  <a:schemeClr val="tx1"/>
                </a:solidFill>
              </a:rPr>
              <a:t>Advanced DevOps capability: </a:t>
            </a:r>
            <a:br>
              <a:rPr lang="en-US" dirty="0">
                <a:solidFill>
                  <a:schemeClr val="tx1"/>
                </a:solidFill>
              </a:rPr>
            </a:br>
            <a:r>
              <a:rPr lang="en-US" dirty="0">
                <a:solidFill>
                  <a:schemeClr val="tx1"/>
                </a:solidFill>
              </a:rPr>
              <a:t>short-term pain for long-term gain</a:t>
            </a:r>
          </a:p>
        </p:txBody>
      </p:sp>
      <p:pic>
        <p:nvPicPr>
          <p:cNvPr id="3" name="Picture 2"/>
          <p:cNvPicPr>
            <a:picLocks noChangeAspect="1"/>
          </p:cNvPicPr>
          <p:nvPr/>
        </p:nvPicPr>
        <p:blipFill>
          <a:blip r:embed="rId3"/>
          <a:stretch>
            <a:fillRect/>
          </a:stretch>
        </p:blipFill>
        <p:spPr>
          <a:xfrm>
            <a:off x="9951508" y="4270417"/>
            <a:ext cx="2478487" cy="2723613"/>
          </a:xfrm>
          <a:prstGeom prst="rect">
            <a:avLst/>
          </a:prstGeom>
        </p:spPr>
      </p:pic>
    </p:spTree>
    <p:extLst>
      <p:ext uri="{BB962C8B-B14F-4D97-AF65-F5344CB8AC3E}">
        <p14:creationId xmlns:p14="http://schemas.microsoft.com/office/powerpoint/2010/main" val="164083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http://12factor.net</a:t>
            </a:r>
          </a:p>
        </p:txBody>
      </p:sp>
      <p:sp>
        <p:nvSpPr>
          <p:cNvPr id="4" name="Title 3"/>
          <p:cNvSpPr>
            <a:spLocks noGrp="1"/>
          </p:cNvSpPr>
          <p:nvPr>
            <p:ph type="title"/>
          </p:nvPr>
        </p:nvSpPr>
        <p:spPr/>
        <p:txBody>
          <a:bodyPr/>
          <a:lstStyle/>
          <a:p>
            <a:r>
              <a:rPr lang="en-US" dirty="0"/>
              <a:t>12-Factor Apps</a:t>
            </a:r>
            <a:br>
              <a:rPr lang="en-US" dirty="0"/>
            </a:br>
            <a:endParaRPr lang="en-US" dirty="0"/>
          </a:p>
        </p:txBody>
      </p:sp>
      <p:pic>
        <p:nvPicPr>
          <p:cNvPr id="3" name="Picture 2"/>
          <p:cNvPicPr>
            <a:picLocks noChangeAspect="1"/>
          </p:cNvPicPr>
          <p:nvPr/>
        </p:nvPicPr>
        <p:blipFill>
          <a:blip r:embed="rId3"/>
          <a:stretch>
            <a:fillRect/>
          </a:stretch>
        </p:blipFill>
        <p:spPr>
          <a:xfrm>
            <a:off x="4313507" y="4030588"/>
            <a:ext cx="3784064" cy="1892031"/>
          </a:xfrm>
          <a:prstGeom prst="rect">
            <a:avLst/>
          </a:prstGeom>
        </p:spPr>
      </p:pic>
    </p:spTree>
    <p:extLst>
      <p:ext uri="{BB962C8B-B14F-4D97-AF65-F5344CB8AC3E}">
        <p14:creationId xmlns:p14="http://schemas.microsoft.com/office/powerpoint/2010/main" val="6350218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12-Factor Apps (1-5)</a:t>
            </a:r>
            <a:endParaRPr lang="en-US" dirty="0"/>
          </a:p>
        </p:txBody>
      </p:sp>
      <p:sp>
        <p:nvSpPr>
          <p:cNvPr id="5" name="Content Placeholder 2"/>
          <p:cNvSpPr txBox="1">
            <a:spLocks/>
          </p:cNvSpPr>
          <p:nvPr/>
        </p:nvSpPr>
        <p:spPr>
          <a:xfrm>
            <a:off x="368853" y="1440154"/>
            <a:ext cx="11730332" cy="3778960"/>
          </a:xfrm>
          <a:prstGeom prst="rect">
            <a:avLst/>
          </a:prstGeom>
        </p:spPr>
        <p:txBody>
          <a:bodyPr/>
          <a:lst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42807" lvl="1" indent="-514251">
              <a:buFont typeface="+mj-lt"/>
              <a:buAutoNum type="arabicPeriod"/>
            </a:pPr>
            <a:endParaRPr lang="en-US" sz="3199" dirty="0"/>
          </a:p>
        </p:txBody>
      </p:sp>
      <p:sp>
        <p:nvSpPr>
          <p:cNvPr id="2" name="Rectangle 1"/>
          <p:cNvSpPr/>
          <p:nvPr/>
        </p:nvSpPr>
        <p:spPr>
          <a:xfrm>
            <a:off x="372094" y="1440155"/>
            <a:ext cx="11179387" cy="3923141"/>
          </a:xfrm>
          <a:prstGeom prst="rect">
            <a:avLst/>
          </a:prstGeom>
        </p:spPr>
        <p:txBody>
          <a:bodyPr wrap="square">
            <a:spAutoFit/>
          </a:bodyPr>
          <a:lstStyle/>
          <a:p>
            <a:pPr marL="514251" indent="-514251">
              <a:buFont typeface="+mj-lt"/>
              <a:buAutoNum type="arabicPeriod"/>
            </a:pPr>
            <a:r>
              <a:rPr lang="en-US" sz="3199" dirty="0"/>
              <a:t>Single root repo; don’t share code with another app</a:t>
            </a:r>
          </a:p>
          <a:p>
            <a:pPr marL="514251" indent="-514251">
              <a:buFont typeface="+mj-lt"/>
              <a:buAutoNum type="arabicPeriod"/>
            </a:pPr>
            <a:r>
              <a:rPr lang="en-US" sz="3199" dirty="0"/>
              <a:t>Deploy dependent libs with app</a:t>
            </a:r>
          </a:p>
          <a:p>
            <a:pPr marL="514251" indent="-514251">
              <a:buFont typeface="+mj-lt"/>
              <a:buAutoNum type="arabicPeriod"/>
            </a:pPr>
            <a:r>
              <a:rPr lang="en-US" sz="3199" dirty="0"/>
              <a:t>No </a:t>
            </a:r>
            <a:r>
              <a:rPr lang="en-US" sz="3199" dirty="0" err="1"/>
              <a:t>config</a:t>
            </a:r>
            <a:r>
              <a:rPr lang="en-US" sz="3199" dirty="0"/>
              <a:t> in code; read from environment </a:t>
            </a:r>
            <a:r>
              <a:rPr lang="en-US" sz="3199" dirty="0" err="1"/>
              <a:t>vars</a:t>
            </a:r>
            <a:endParaRPr lang="en-US" sz="3199" dirty="0"/>
          </a:p>
          <a:p>
            <a:pPr marL="514251" indent="-514251">
              <a:buFont typeface="+mj-lt"/>
              <a:buAutoNum type="arabicPeriod"/>
            </a:pPr>
            <a:r>
              <a:rPr lang="en-US" sz="3199" dirty="0"/>
              <a:t>Handle unresponsive app dependencies robustly</a:t>
            </a:r>
          </a:p>
          <a:p>
            <a:pPr marL="514251" indent="-514251">
              <a:buFont typeface="+mj-lt"/>
              <a:buAutoNum type="arabicPeriod"/>
            </a:pPr>
            <a:r>
              <a:rPr lang="en-US" sz="3199" dirty="0"/>
              <a:t>Strictly separate build, release, &amp; run steps</a:t>
            </a:r>
          </a:p>
          <a:p>
            <a:pPr marL="923394" lvl="1" indent="-457112">
              <a:buFont typeface="Arial" charset="0"/>
              <a:buChar char="•"/>
            </a:pPr>
            <a:r>
              <a:rPr lang="en-US" sz="2800" dirty="0"/>
              <a:t>Build: Builds a version of the code repo &amp; gathers dependencies</a:t>
            </a:r>
          </a:p>
          <a:p>
            <a:pPr marL="923394" lvl="1" indent="-457112">
              <a:buFont typeface="Arial" charset="0"/>
              <a:buChar char="•"/>
            </a:pPr>
            <a:r>
              <a:rPr lang="en-US" sz="2800" dirty="0"/>
              <a:t>Release: Combines build with </a:t>
            </a:r>
            <a:r>
              <a:rPr lang="en-US" sz="2800" dirty="0" err="1"/>
              <a:t>config</a:t>
            </a:r>
            <a:r>
              <a:rPr lang="en-US" sz="2800" dirty="0"/>
              <a:t> </a:t>
            </a:r>
            <a:r>
              <a:rPr lang="en-US" sz="2800" dirty="0" err="1"/>
              <a:t>ReleaseId</a:t>
            </a:r>
            <a:r>
              <a:rPr lang="en-US" sz="2800" dirty="0"/>
              <a:t> (immutable)</a:t>
            </a:r>
          </a:p>
          <a:p>
            <a:pPr marL="923394" lvl="1" indent="-457112">
              <a:buFont typeface="Arial" charset="0"/>
              <a:buChar char="•"/>
            </a:pPr>
            <a:r>
              <a:rPr lang="en-US" sz="2800" dirty="0"/>
              <a:t>Run: Runs app in execution environment</a:t>
            </a:r>
          </a:p>
        </p:txBody>
      </p:sp>
    </p:spTree>
    <p:extLst>
      <p:ext uri="{BB962C8B-B14F-4D97-AF65-F5344CB8AC3E}">
        <p14:creationId xmlns:p14="http://schemas.microsoft.com/office/powerpoint/2010/main" val="1965554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12-Factor Apps (6-12)</a:t>
            </a:r>
          </a:p>
        </p:txBody>
      </p:sp>
      <p:sp>
        <p:nvSpPr>
          <p:cNvPr id="5" name="Rectangle 4"/>
          <p:cNvSpPr/>
          <p:nvPr/>
        </p:nvSpPr>
        <p:spPr>
          <a:xfrm>
            <a:off x="372094" y="1440154"/>
            <a:ext cx="11179387" cy="3608976"/>
          </a:xfrm>
          <a:prstGeom prst="rect">
            <a:avLst/>
          </a:prstGeom>
        </p:spPr>
        <p:txBody>
          <a:bodyPr wrap="square">
            <a:spAutoFit/>
          </a:bodyPr>
          <a:lstStyle/>
          <a:p>
            <a:pPr marL="514251" indent="-514251">
              <a:buFont typeface="+mj-lt"/>
              <a:buAutoNum type="arabicPeriod" startAt="6"/>
            </a:pPr>
            <a:r>
              <a:rPr lang="en-US" sz="3199" dirty="0"/>
              <a:t>App executes as 1+ stateless process &amp; shares nothing</a:t>
            </a:r>
          </a:p>
          <a:p>
            <a:pPr marL="514251" indent="-514251">
              <a:buFont typeface="+mj-lt"/>
              <a:buAutoNum type="arabicPeriod" startAt="6"/>
            </a:pPr>
            <a:r>
              <a:rPr lang="en-US" sz="3199" dirty="0"/>
              <a:t>App listens on ports; avoid using (web) host</a:t>
            </a:r>
          </a:p>
          <a:p>
            <a:pPr marL="514251" indent="-514251">
              <a:buFont typeface="+mj-lt"/>
              <a:buAutoNum type="arabicPeriod" startAt="6"/>
            </a:pPr>
            <a:r>
              <a:rPr lang="en-US" sz="3199" dirty="0"/>
              <a:t>Use processes for isolation; multiple for concurrency</a:t>
            </a:r>
          </a:p>
          <a:p>
            <a:pPr marL="514251" indent="-514251">
              <a:buFont typeface="+mj-lt"/>
              <a:buAutoNum type="arabicPeriod" startAt="6"/>
            </a:pPr>
            <a:r>
              <a:rPr lang="en-US" sz="3199" dirty="0"/>
              <a:t>Processes can crash/be killed quickly &amp; start fast</a:t>
            </a:r>
          </a:p>
          <a:p>
            <a:pPr marL="514251" indent="-514251">
              <a:buFont typeface="+mj-lt"/>
              <a:buAutoNum type="arabicPeriod" startAt="6"/>
            </a:pPr>
            <a:r>
              <a:rPr lang="en-US" sz="3199" dirty="0"/>
              <a:t>Keep dev, staging, &amp; prod environments similar</a:t>
            </a:r>
          </a:p>
          <a:p>
            <a:pPr marL="514251" indent="-514251">
              <a:buFont typeface="+mj-lt"/>
              <a:buAutoNum type="arabicPeriod" startAt="6"/>
            </a:pPr>
            <a:r>
              <a:rPr lang="en-US" sz="3199" dirty="0"/>
              <a:t>Log to </a:t>
            </a:r>
            <a:r>
              <a:rPr lang="en-US" sz="3199" dirty="0" err="1"/>
              <a:t>stdout</a:t>
            </a:r>
            <a:r>
              <a:rPr lang="en-US" sz="3199" dirty="0"/>
              <a:t> (dev=console; prod=file &amp; archived)</a:t>
            </a:r>
          </a:p>
          <a:p>
            <a:pPr marL="514251" indent="-514251">
              <a:buFont typeface="+mj-lt"/>
              <a:buAutoNum type="arabicPeriod" startAt="6"/>
            </a:pPr>
            <a:r>
              <a:rPr lang="en-US" sz="3199" dirty="0"/>
              <a:t>Deploy &amp; run admin tasks (scripts) as processes</a:t>
            </a:r>
          </a:p>
        </p:txBody>
      </p:sp>
    </p:spTree>
    <p:extLst>
      <p:ext uri="{BB962C8B-B14F-4D97-AF65-F5344CB8AC3E}">
        <p14:creationId xmlns:p14="http://schemas.microsoft.com/office/powerpoint/2010/main" val="1985128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Docker, Docker, Docker</a:t>
            </a:r>
          </a:p>
        </p:txBody>
      </p:sp>
      <p:sp>
        <p:nvSpPr>
          <p:cNvPr id="2" name="Text Placeholder 1"/>
          <p:cNvSpPr>
            <a:spLocks noGrp="1"/>
          </p:cNvSpPr>
          <p:nvPr>
            <p:ph idx="1"/>
          </p:nvPr>
        </p:nvSpPr>
        <p:spPr>
          <a:xfrm>
            <a:off x="471189" y="1134507"/>
            <a:ext cx="10724938" cy="5050049"/>
          </a:xfrm>
        </p:spPr>
        <p:txBody>
          <a:bodyPr>
            <a:normAutofit fontScale="92500" lnSpcReduction="10000"/>
          </a:bodyPr>
          <a:lstStyle/>
          <a:p>
            <a:pPr marL="0" indent="0">
              <a:buNone/>
            </a:pPr>
            <a:r>
              <a:rPr lang="en-US" sz="2800" b="1" dirty="0">
                <a:solidFill>
                  <a:schemeClr val="tx1">
                    <a:lumMod val="75000"/>
                  </a:schemeClr>
                </a:solidFill>
              </a:rPr>
              <a:t>Containers have been around for many years</a:t>
            </a:r>
          </a:p>
          <a:p>
            <a:pPr marL="0" lvl="1" indent="0">
              <a:buNone/>
            </a:pPr>
            <a:r>
              <a:rPr lang="en-US" sz="2800" dirty="0"/>
              <a:t>Linux kernel: </a:t>
            </a:r>
            <a:r>
              <a:rPr lang="en-US" sz="2800" dirty="0" err="1"/>
              <a:t>cgroups</a:t>
            </a:r>
            <a:r>
              <a:rPr lang="en-US" sz="2800" dirty="0"/>
              <a:t>, namespaces</a:t>
            </a:r>
          </a:p>
          <a:p>
            <a:pPr marL="0" lvl="1" indent="0">
              <a:buNone/>
            </a:pPr>
            <a:endParaRPr lang="en-US" sz="2800" dirty="0">
              <a:gradFill>
                <a:gsLst>
                  <a:gs pos="1250">
                    <a:schemeClr val="tx2"/>
                  </a:gs>
                  <a:gs pos="99000">
                    <a:schemeClr val="tx2"/>
                  </a:gs>
                </a:gsLst>
                <a:lin ang="5400000" scaled="0"/>
              </a:gradFill>
            </a:endParaRPr>
          </a:p>
          <a:p>
            <a:pPr marL="0" indent="0">
              <a:buNone/>
            </a:pPr>
            <a:r>
              <a:rPr lang="en-US" sz="2800" b="1" dirty="0">
                <a:solidFill>
                  <a:schemeClr val="tx1">
                    <a:lumMod val="75000"/>
                  </a:schemeClr>
                </a:solidFill>
              </a:rPr>
              <a:t>Docker Inc. did not invent them</a:t>
            </a:r>
          </a:p>
          <a:p>
            <a:pPr marL="0" lvl="1" indent="0">
              <a:buNone/>
            </a:pPr>
            <a:r>
              <a:rPr lang="en-US" sz="2800" dirty="0"/>
              <a:t>They created open source software to build and manage containers</a:t>
            </a:r>
          </a:p>
          <a:p>
            <a:pPr marL="0" indent="0">
              <a:buNone/>
            </a:pPr>
            <a:endParaRPr lang="en-US" sz="2800" dirty="0">
              <a:gradFill>
                <a:gsLst>
                  <a:gs pos="1250">
                    <a:schemeClr val="tx2"/>
                  </a:gs>
                  <a:gs pos="99000">
                    <a:schemeClr val="tx2"/>
                  </a:gs>
                </a:gsLst>
                <a:lin ang="5400000" scaled="0"/>
              </a:gradFill>
            </a:endParaRPr>
          </a:p>
          <a:p>
            <a:pPr marL="0" indent="0">
              <a:buNone/>
            </a:pPr>
            <a:r>
              <a:rPr lang="en-US" sz="2800" b="1" dirty="0">
                <a:solidFill>
                  <a:schemeClr val="tx1">
                    <a:lumMod val="75000"/>
                  </a:schemeClr>
                </a:solidFill>
              </a:rPr>
              <a:t>Docker makes containers easy</a:t>
            </a:r>
          </a:p>
          <a:p>
            <a:pPr marL="0" indent="0">
              <a:buNone/>
            </a:pPr>
            <a:r>
              <a:rPr lang="en-US" sz="2800" dirty="0"/>
              <a:t>Super easy. Fast learning curve</a:t>
            </a:r>
          </a:p>
          <a:p>
            <a:pPr marL="0" indent="0">
              <a:buNone/>
            </a:pPr>
            <a:endParaRPr lang="en-US" sz="2800" b="1" dirty="0">
              <a:solidFill>
                <a:schemeClr val="tx1">
                  <a:lumMod val="75000"/>
                </a:schemeClr>
              </a:solidFill>
            </a:endParaRPr>
          </a:p>
          <a:p>
            <a:pPr marL="0" indent="0">
              <a:buNone/>
            </a:pPr>
            <a:r>
              <a:rPr lang="en-US" sz="2800" b="1" dirty="0">
                <a:solidFill>
                  <a:schemeClr val="tx1">
                    <a:lumMod val="75000"/>
                  </a:schemeClr>
                </a:solidFill>
              </a:rPr>
              <a:t>Docker is a container format and a set of tools</a:t>
            </a:r>
          </a:p>
          <a:p>
            <a:pPr marL="0" indent="0">
              <a:buNone/>
            </a:pPr>
            <a:r>
              <a:rPr lang="en-US" sz="2800" dirty="0"/>
              <a:t>Docker CLI, Docker Engine, Docker Swarm, Docker Compose, Docker Machine</a:t>
            </a:r>
          </a:p>
        </p:txBody>
      </p:sp>
      <p:pic>
        <p:nvPicPr>
          <p:cNvPr id="5" name="Picture 4"/>
          <p:cNvPicPr>
            <a:picLocks noChangeAspect="1"/>
          </p:cNvPicPr>
          <p:nvPr/>
        </p:nvPicPr>
        <p:blipFill>
          <a:blip r:embed="rId3"/>
          <a:stretch>
            <a:fillRect/>
          </a:stretch>
        </p:blipFill>
        <p:spPr>
          <a:xfrm>
            <a:off x="8170874" y="0"/>
            <a:ext cx="4264719" cy="2852031"/>
          </a:xfrm>
          <a:prstGeom prst="rect">
            <a:avLst/>
          </a:prstGeom>
        </p:spPr>
      </p:pic>
    </p:spTree>
    <p:extLst>
      <p:ext uri="{BB962C8B-B14F-4D97-AF65-F5344CB8AC3E}">
        <p14:creationId xmlns:p14="http://schemas.microsoft.com/office/powerpoint/2010/main" val="1374630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5" name="Table 4"/>
          <p:cNvGraphicFramePr>
            <a:graphicFrameLocks noGrp="1"/>
          </p:cNvGraphicFramePr>
          <p:nvPr>
            <p:extLst>
              <p:ext uri="{D42A27DB-BD31-4B8C-83A1-F6EECF244321}">
                <p14:modId xmlns:p14="http://schemas.microsoft.com/office/powerpoint/2010/main" val="1249154783"/>
              </p:ext>
            </p:extLst>
          </p:nvPr>
        </p:nvGraphicFramePr>
        <p:xfrm>
          <a:off x="857401" y="1311692"/>
          <a:ext cx="9559813" cy="5433178"/>
        </p:xfrm>
        <a:graphic>
          <a:graphicData uri="http://schemas.openxmlformats.org/drawingml/2006/table">
            <a:tbl>
              <a:tblPr firstRow="1" bandRow="1">
                <a:tableStyleId>{69CF1AB2-1976-4502-BF36-3FF5EA218861}</a:tableStyleId>
              </a:tblPr>
              <a:tblGrid>
                <a:gridCol w="3092256"/>
                <a:gridCol w="6467557"/>
              </a:tblGrid>
              <a:tr h="487768">
                <a:tc>
                  <a:txBody>
                    <a:bodyPr/>
                    <a:lstStyle/>
                    <a:p>
                      <a:r>
                        <a:rPr lang="en-US" dirty="0" smtClean="0"/>
                        <a:t>Time</a:t>
                      </a:r>
                      <a:endParaRPr lang="en-US" dirty="0"/>
                    </a:p>
                  </a:txBody>
                  <a:tcPr/>
                </a:tc>
                <a:tc>
                  <a:txBody>
                    <a:bodyPr/>
                    <a:lstStyle/>
                    <a:p>
                      <a:r>
                        <a:rPr lang="en-US" dirty="0" smtClean="0"/>
                        <a:t>Activity</a:t>
                      </a:r>
                      <a:endParaRPr lang="en-US" dirty="0"/>
                    </a:p>
                  </a:txBody>
                  <a:tcPr/>
                </a:tc>
              </a:tr>
              <a:tr h="494541">
                <a:tc>
                  <a:txBody>
                    <a:bodyPr/>
                    <a:lstStyle/>
                    <a:p>
                      <a:r>
                        <a:rPr lang="en-US" dirty="0" smtClean="0"/>
                        <a:t>8:00</a:t>
                      </a:r>
                      <a:r>
                        <a:rPr lang="en-US" baseline="0" dirty="0" smtClean="0"/>
                        <a:t>AM - 8:30AM</a:t>
                      </a:r>
                      <a:endParaRPr lang="en-US" dirty="0"/>
                    </a:p>
                  </a:txBody>
                  <a:tcPr/>
                </a:tc>
                <a:tc>
                  <a:txBody>
                    <a:bodyPr/>
                    <a:lstStyle/>
                    <a:p>
                      <a:r>
                        <a:rPr lang="en-US" dirty="0" smtClean="0"/>
                        <a:t>BREAKFAST</a:t>
                      </a:r>
                      <a:endParaRPr lang="en-US" dirty="0"/>
                    </a:p>
                  </a:txBody>
                  <a:tcPr/>
                </a:tc>
              </a:tr>
              <a:tr h="494541">
                <a:tc>
                  <a:txBody>
                    <a:bodyPr/>
                    <a:lstStyle/>
                    <a:p>
                      <a:r>
                        <a:rPr lang="en-US" dirty="0" smtClean="0"/>
                        <a:t>8:30</a:t>
                      </a:r>
                      <a:r>
                        <a:rPr lang="en-US" baseline="0" dirty="0" smtClean="0"/>
                        <a:t>AM </a:t>
                      </a:r>
                      <a:r>
                        <a:rPr lang="mr-IN" baseline="0" dirty="0" smtClean="0"/>
                        <a:t>–</a:t>
                      </a:r>
                      <a:r>
                        <a:rPr lang="en-US" baseline="0" dirty="0" smtClean="0"/>
                        <a:t> 9:00AM </a:t>
                      </a:r>
                      <a:endParaRPr lang="en-US" dirty="0"/>
                    </a:p>
                  </a:txBody>
                  <a:tcPr/>
                </a:tc>
                <a:tc>
                  <a:txBody>
                    <a:bodyPr/>
                    <a:lstStyle/>
                    <a:p>
                      <a:r>
                        <a:rPr lang="en-US" dirty="0" smtClean="0"/>
                        <a:t>Verifying</a:t>
                      </a:r>
                      <a:r>
                        <a:rPr lang="en-US" baseline="0" dirty="0" smtClean="0"/>
                        <a:t> your local environment</a:t>
                      </a:r>
                      <a:endParaRPr lang="en-US" dirty="0"/>
                    </a:p>
                  </a:txBody>
                  <a:tcPr/>
                </a:tc>
              </a:tr>
              <a:tr h="494541">
                <a:tc>
                  <a:txBody>
                    <a:bodyPr/>
                    <a:lstStyle/>
                    <a:p>
                      <a:r>
                        <a:rPr lang="en-US" dirty="0" smtClean="0"/>
                        <a:t>9:00AM</a:t>
                      </a:r>
                      <a:r>
                        <a:rPr lang="en-US" baseline="0" dirty="0" smtClean="0"/>
                        <a:t> </a:t>
                      </a:r>
                      <a:r>
                        <a:rPr lang="mr-IN" baseline="0" dirty="0" smtClean="0"/>
                        <a:t>–</a:t>
                      </a:r>
                      <a:r>
                        <a:rPr lang="en-US" baseline="0" dirty="0" smtClean="0"/>
                        <a:t> 10:00AM</a:t>
                      </a:r>
                      <a:endParaRPr lang="en-US" dirty="0"/>
                    </a:p>
                  </a:txBody>
                  <a:tcPr/>
                </a:tc>
                <a:tc>
                  <a:txBody>
                    <a:bodyPr/>
                    <a:lstStyle/>
                    <a:p>
                      <a:r>
                        <a:rPr lang="en-US" dirty="0" smtClean="0"/>
                        <a:t>Kubernetes Architecture and</a:t>
                      </a:r>
                      <a:r>
                        <a:rPr lang="en-US" baseline="0" dirty="0" smtClean="0"/>
                        <a:t> Core Concepts</a:t>
                      </a:r>
                      <a:endParaRPr lang="en-US" dirty="0"/>
                    </a:p>
                  </a:txBody>
                  <a:tcPr/>
                </a:tc>
              </a:tr>
              <a:tr h="494541">
                <a:tc>
                  <a:txBody>
                    <a:bodyPr/>
                    <a:lstStyle/>
                    <a:p>
                      <a:r>
                        <a:rPr lang="en-US" dirty="0" smtClean="0"/>
                        <a:t>10:00AM </a:t>
                      </a:r>
                      <a:r>
                        <a:rPr lang="mr-IN" dirty="0" smtClean="0"/>
                        <a:t>–</a:t>
                      </a:r>
                      <a:r>
                        <a:rPr lang="en-US" dirty="0" smtClean="0"/>
                        <a:t> 10:15AM</a:t>
                      </a:r>
                      <a:endParaRPr lang="en-US" dirty="0"/>
                    </a:p>
                  </a:txBody>
                  <a:tcPr/>
                </a:tc>
                <a:tc>
                  <a:txBody>
                    <a:bodyPr/>
                    <a:lstStyle/>
                    <a:p>
                      <a:r>
                        <a:rPr lang="en-US" dirty="0" smtClean="0"/>
                        <a:t>BREAK</a:t>
                      </a:r>
                      <a:endParaRPr lang="en-US" dirty="0"/>
                    </a:p>
                  </a:txBody>
                  <a:tcPr/>
                </a:tc>
              </a:tr>
              <a:tr h="494541">
                <a:tc>
                  <a:txBody>
                    <a:bodyPr/>
                    <a:lstStyle/>
                    <a:p>
                      <a:r>
                        <a:rPr lang="en-US" dirty="0" smtClean="0"/>
                        <a:t>10:15AM </a:t>
                      </a:r>
                      <a:r>
                        <a:rPr lang="mr-IN" dirty="0" smtClean="0"/>
                        <a:t>–</a:t>
                      </a:r>
                      <a:r>
                        <a:rPr lang="en-US" dirty="0" smtClean="0"/>
                        <a:t> 12:00</a:t>
                      </a:r>
                      <a:endParaRPr lang="en-US" dirty="0"/>
                    </a:p>
                  </a:txBody>
                  <a:tcPr/>
                </a:tc>
                <a:tc>
                  <a:txBody>
                    <a:bodyPr/>
                    <a:lstStyle/>
                    <a:p>
                      <a:r>
                        <a:rPr lang="en-US" dirty="0" err="1" smtClean="0"/>
                        <a:t>Hackfest</a:t>
                      </a:r>
                      <a:r>
                        <a:rPr lang="en-US" baseline="0" dirty="0" smtClean="0"/>
                        <a:t> Challenges</a:t>
                      </a:r>
                      <a:endParaRPr lang="en-US" dirty="0"/>
                    </a:p>
                  </a:txBody>
                  <a:tcPr/>
                </a:tc>
              </a:tr>
              <a:tr h="494541">
                <a:tc>
                  <a:txBody>
                    <a:bodyPr/>
                    <a:lstStyle/>
                    <a:p>
                      <a:r>
                        <a:rPr lang="en-US" dirty="0" smtClean="0"/>
                        <a:t>12:00 </a:t>
                      </a:r>
                      <a:r>
                        <a:rPr lang="mr-IN" dirty="0" smtClean="0"/>
                        <a:t>–</a:t>
                      </a:r>
                      <a:r>
                        <a:rPr lang="en-US" dirty="0" smtClean="0"/>
                        <a:t> 12:45PM</a:t>
                      </a:r>
                      <a:endParaRPr lang="en-US" dirty="0"/>
                    </a:p>
                  </a:txBody>
                  <a:tcPr/>
                </a:tc>
                <a:tc>
                  <a:txBody>
                    <a:bodyPr/>
                    <a:lstStyle/>
                    <a:p>
                      <a:r>
                        <a:rPr lang="en-US" dirty="0" smtClean="0"/>
                        <a:t>LUNCH</a:t>
                      </a:r>
                      <a:endParaRPr lang="en-US" dirty="0"/>
                    </a:p>
                  </a:txBody>
                  <a:tcPr/>
                </a:tc>
              </a:tr>
              <a:tr h="494541">
                <a:tc>
                  <a:txBody>
                    <a:bodyPr/>
                    <a:lstStyle/>
                    <a:p>
                      <a:r>
                        <a:rPr lang="en-US" dirty="0" smtClean="0"/>
                        <a:t>12:45PM </a:t>
                      </a:r>
                      <a:r>
                        <a:rPr lang="mr-IN" dirty="0" smtClean="0"/>
                        <a:t>–</a:t>
                      </a:r>
                      <a:r>
                        <a:rPr lang="en-US" dirty="0" smtClean="0"/>
                        <a:t> 2:00PM</a:t>
                      </a:r>
                      <a:endParaRPr lang="en-US" dirty="0"/>
                    </a:p>
                  </a:txBody>
                  <a:tcPr/>
                </a:tc>
                <a:tc>
                  <a:txBody>
                    <a:bodyPr/>
                    <a:lstStyle/>
                    <a:p>
                      <a:r>
                        <a:rPr lang="en-US" baseline="0" dirty="0" smtClean="0"/>
                        <a:t>Deploying/Reverse-Engineering the </a:t>
                      </a:r>
                      <a:r>
                        <a:rPr lang="en-US" baseline="0" dirty="0" err="1" smtClean="0"/>
                        <a:t>Todo</a:t>
                      </a:r>
                      <a:r>
                        <a:rPr lang="en-US" baseline="0" dirty="0" smtClean="0"/>
                        <a:t> Application</a:t>
                      </a:r>
                      <a:endParaRPr lang="en-US" dirty="0"/>
                    </a:p>
                  </a:txBody>
                  <a:tcPr/>
                </a:tc>
              </a:tr>
              <a:tr h="494541">
                <a:tc>
                  <a:txBody>
                    <a:bodyPr/>
                    <a:lstStyle/>
                    <a:p>
                      <a:r>
                        <a:rPr lang="en-US" dirty="0" smtClean="0"/>
                        <a:t>2:00PM </a:t>
                      </a:r>
                      <a:r>
                        <a:rPr lang="mr-IN" dirty="0" smtClean="0"/>
                        <a:t>–</a:t>
                      </a:r>
                      <a:r>
                        <a:rPr lang="en-US" dirty="0" smtClean="0"/>
                        <a:t> 3:00PM</a:t>
                      </a:r>
                      <a:endParaRPr lang="en-US" dirty="0"/>
                    </a:p>
                  </a:txBody>
                  <a:tcPr/>
                </a:tc>
                <a:tc>
                  <a:txBody>
                    <a:bodyPr/>
                    <a:lstStyle/>
                    <a:p>
                      <a:r>
                        <a:rPr lang="en-US" dirty="0" smtClean="0"/>
                        <a:t>Advanced</a:t>
                      </a:r>
                      <a:r>
                        <a:rPr lang="en-US" baseline="0" dirty="0" smtClean="0"/>
                        <a:t> K8S topics (RBAC, Ingress, Helm)</a:t>
                      </a:r>
                      <a:endParaRPr lang="en-US" dirty="0"/>
                    </a:p>
                  </a:txBody>
                  <a:tcPr/>
                </a:tc>
              </a:tr>
              <a:tr h="494541">
                <a:tc>
                  <a:txBody>
                    <a:bodyPr/>
                    <a:lstStyle/>
                    <a:p>
                      <a:r>
                        <a:rPr lang="en-US" dirty="0" smtClean="0"/>
                        <a:t>3:00PM </a:t>
                      </a:r>
                      <a:r>
                        <a:rPr lang="mr-IN" dirty="0" smtClean="0"/>
                        <a:t>–</a:t>
                      </a:r>
                      <a:r>
                        <a:rPr lang="en-US" dirty="0" smtClean="0"/>
                        <a:t> 4:15PM</a:t>
                      </a:r>
                      <a:endParaRPr lang="en-US" dirty="0"/>
                    </a:p>
                  </a:txBody>
                  <a:tcPr/>
                </a:tc>
                <a:tc>
                  <a:txBody>
                    <a:bodyPr/>
                    <a:lstStyle/>
                    <a:p>
                      <a:r>
                        <a:rPr lang="en-US" dirty="0" err="1" smtClean="0"/>
                        <a:t>Hackfest</a:t>
                      </a:r>
                      <a:r>
                        <a:rPr lang="en-US" dirty="0" smtClean="0"/>
                        <a:t> Challenges</a:t>
                      </a:r>
                      <a:endParaRPr lang="en-US" dirty="0"/>
                    </a:p>
                  </a:txBody>
                  <a:tcPr/>
                </a:tc>
              </a:tr>
              <a:tr h="494541">
                <a:tc>
                  <a:txBody>
                    <a:bodyPr/>
                    <a:lstStyle/>
                    <a:p>
                      <a:r>
                        <a:rPr lang="en-US" dirty="0" smtClean="0"/>
                        <a:t>4:15PM </a:t>
                      </a:r>
                      <a:r>
                        <a:rPr lang="mr-IN" dirty="0" smtClean="0"/>
                        <a:t>–</a:t>
                      </a:r>
                      <a:r>
                        <a:rPr lang="en-US" dirty="0" smtClean="0"/>
                        <a:t> 4:30PM</a:t>
                      </a:r>
                      <a:endParaRPr lang="en-US" dirty="0"/>
                    </a:p>
                  </a:txBody>
                  <a:tcPr/>
                </a:tc>
                <a:tc>
                  <a:txBody>
                    <a:bodyPr/>
                    <a:lstStyle/>
                    <a:p>
                      <a:r>
                        <a:rPr lang="en-US" dirty="0" smtClean="0"/>
                        <a:t>End of Day Summary &amp; Prizes!!</a:t>
                      </a:r>
                      <a:endParaRPr lang="en-US" dirty="0"/>
                    </a:p>
                  </a:txBody>
                  <a:tcPr/>
                </a:tc>
              </a:tr>
            </a:tbl>
          </a:graphicData>
        </a:graphic>
      </p:graphicFrame>
    </p:spTree>
    <p:extLst>
      <p:ext uri="{BB962C8B-B14F-4D97-AF65-F5344CB8AC3E}">
        <p14:creationId xmlns:p14="http://schemas.microsoft.com/office/powerpoint/2010/main" val="856608829"/>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 container?</a:t>
            </a:r>
            <a:endParaRPr lang="en-US" dirty="0"/>
          </a:p>
        </p:txBody>
      </p:sp>
      <p:sp>
        <p:nvSpPr>
          <p:cNvPr id="25" name="Content Placeholder 24">
            <a:extLst>
              <a:ext uri="{FF2B5EF4-FFF2-40B4-BE49-F238E27FC236}">
                <a16:creationId xmlns:a16="http://schemas.microsoft.com/office/drawing/2014/main" xmlns="" id="{E80D857B-7498-4FB4-9FB0-C6E3D2373AEF}"/>
              </a:ext>
            </a:extLst>
          </p:cNvPr>
          <p:cNvSpPr>
            <a:spLocks noGrp="1"/>
          </p:cNvSpPr>
          <p:nvPr>
            <p:ph idx="1"/>
          </p:nvPr>
        </p:nvSpPr>
        <p:spPr/>
        <p:txBody>
          <a:bodyPr/>
          <a:lstStyle/>
          <a:p>
            <a:pPr marL="0" indent="0">
              <a:buNone/>
            </a:pPr>
            <a:r>
              <a:rPr lang="en-CA" dirty="0"/>
              <a:t>Slice up the OS to run multiple apps on a single VM</a:t>
            </a:r>
          </a:p>
          <a:p>
            <a:pPr marL="0" indent="0">
              <a:buNone/>
            </a:pPr>
            <a:r>
              <a:rPr lang="en-CA" dirty="0"/>
              <a:t>Every container has an isolated view and gets</a:t>
            </a:r>
          </a:p>
          <a:p>
            <a:pPr marL="466298" lvl="1" indent="0">
              <a:buNone/>
            </a:pPr>
            <a:r>
              <a:rPr lang="en-CA" dirty="0"/>
              <a:t>it’s own file system</a:t>
            </a:r>
          </a:p>
          <a:p>
            <a:pPr marL="466298" lvl="1" indent="0">
              <a:buNone/>
            </a:pPr>
            <a:r>
              <a:rPr lang="en-CA" dirty="0"/>
              <a:t>it’s own PID0 and eth0 network interface</a:t>
            </a:r>
          </a:p>
          <a:p>
            <a:pPr marL="0" indent="0">
              <a:buNone/>
            </a:pPr>
            <a:r>
              <a:rPr lang="en-CA" dirty="0"/>
              <a:t>Container and apps share lifecycle</a:t>
            </a:r>
          </a:p>
          <a:p>
            <a:pPr marL="0" indent="0">
              <a:buNone/>
            </a:pPr>
            <a:r>
              <a:rPr lang="en-CA" dirty="0"/>
              <a:t>Shared kernel, very fast start-up, and repeatable execution</a:t>
            </a:r>
          </a:p>
          <a:p>
            <a:pPr marL="0" indent="0">
              <a:buNone/>
            </a:pPr>
            <a:r>
              <a:rPr lang="en-CA" dirty="0"/>
              <a:t>Cannot mix OS</a:t>
            </a:r>
            <a:endParaRPr lang="en-US" dirty="0"/>
          </a:p>
        </p:txBody>
      </p:sp>
      <p:grpSp>
        <p:nvGrpSpPr>
          <p:cNvPr id="5" name="Group 4"/>
          <p:cNvGrpSpPr/>
          <p:nvPr/>
        </p:nvGrpSpPr>
        <p:grpSpPr>
          <a:xfrm>
            <a:off x="5151588" y="4716290"/>
            <a:ext cx="7160268" cy="2158307"/>
            <a:chOff x="1971027" y="3771215"/>
            <a:chExt cx="8589094" cy="2722860"/>
          </a:xfrm>
        </p:grpSpPr>
        <p:sp>
          <p:nvSpPr>
            <p:cNvPr id="6" name="Rectangle 5"/>
            <p:cNvSpPr/>
            <p:nvPr/>
          </p:nvSpPr>
          <p:spPr bwMode="auto">
            <a:xfrm>
              <a:off x="1971027" y="3771215"/>
              <a:ext cx="8589094" cy="2722860"/>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2448" b="1" dirty="0">
                  <a:solidFill>
                    <a:srgbClr val="FFFFFF"/>
                  </a:solidFill>
                  <a:latin typeface="Calibri" panose="020F0502020204030204"/>
                  <a:cs typeface="Segoe UI" panose="020B0502040204020203" pitchFamily="34" charset="0"/>
                </a:rPr>
                <a:t>VM/Host</a:t>
              </a:r>
            </a:p>
            <a:p>
              <a:pPr algn="ctr" defTabSz="932418">
                <a:defRPr/>
              </a:pPr>
              <a:endParaRPr lang="en-US" sz="2448" b="1" dirty="0">
                <a:solidFill>
                  <a:srgbClr val="FFFFFF"/>
                </a:solidFill>
                <a:latin typeface="Calibri" panose="020F0502020204030204"/>
                <a:cs typeface="Segoe UI" panose="020B0502040204020203" pitchFamily="34" charset="0"/>
              </a:endParaRPr>
            </a:p>
          </p:txBody>
        </p:sp>
        <p:grpSp>
          <p:nvGrpSpPr>
            <p:cNvPr id="7" name="Group 6"/>
            <p:cNvGrpSpPr/>
            <p:nvPr/>
          </p:nvGrpSpPr>
          <p:grpSpPr>
            <a:xfrm>
              <a:off x="2151903" y="4267863"/>
              <a:ext cx="2476381" cy="2069005"/>
              <a:chOff x="6116170" y="4239813"/>
              <a:chExt cx="2428389" cy="2028908"/>
            </a:xfrm>
          </p:grpSpPr>
          <p:sp>
            <p:nvSpPr>
              <p:cNvPr id="19" name="Rectangle 18"/>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1836" b="1" dirty="0">
                    <a:solidFill>
                      <a:srgbClr val="FFFFFF"/>
                    </a:solidFill>
                    <a:latin typeface="Calibri" panose="020F0502020204030204"/>
                    <a:cs typeface="Segoe UI" panose="020B0502040204020203" pitchFamily="34" charset="0"/>
                  </a:rPr>
                  <a:t>Container: App-A:v1</a:t>
                </a:r>
              </a:p>
            </p:txBody>
          </p:sp>
          <p:sp>
            <p:nvSpPr>
              <p:cNvPr id="20" name="Rectangle 19"/>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App-A	v1</a:t>
                </a:r>
              </a:p>
            </p:txBody>
          </p:sp>
          <p:sp>
            <p:nvSpPr>
              <p:cNvPr id="21" name="Rectangle 20"/>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Lib-L	v2</a:t>
                </a:r>
              </a:p>
            </p:txBody>
          </p:sp>
          <p:sp>
            <p:nvSpPr>
              <p:cNvPr id="22" name="Rectangle 21"/>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Runtime	v5</a:t>
                </a:r>
              </a:p>
            </p:txBody>
          </p:sp>
        </p:grpSp>
        <p:grpSp>
          <p:nvGrpSpPr>
            <p:cNvPr id="8" name="Group 7"/>
            <p:cNvGrpSpPr/>
            <p:nvPr/>
          </p:nvGrpSpPr>
          <p:grpSpPr>
            <a:xfrm>
              <a:off x="5014341" y="4267863"/>
              <a:ext cx="2476381" cy="2069005"/>
              <a:chOff x="6116170" y="4239813"/>
              <a:chExt cx="2428389" cy="2028908"/>
            </a:xfrm>
          </p:grpSpPr>
          <p:sp>
            <p:nvSpPr>
              <p:cNvPr id="14" name="Rectangle 13"/>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1836" b="1" dirty="0">
                    <a:solidFill>
                      <a:srgbClr val="FFFFFF"/>
                    </a:solidFill>
                    <a:latin typeface="Calibri" panose="020F0502020204030204"/>
                    <a:cs typeface="Segoe UI" panose="020B0502040204020203" pitchFamily="34" charset="0"/>
                  </a:rPr>
                  <a:t>Container: App-B:v3</a:t>
                </a:r>
              </a:p>
            </p:txBody>
          </p:sp>
          <p:sp>
            <p:nvSpPr>
              <p:cNvPr id="15" name="Rectangle 14"/>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App-B	v3</a:t>
                </a:r>
              </a:p>
            </p:txBody>
          </p:sp>
          <p:sp>
            <p:nvSpPr>
              <p:cNvPr id="16" name="Rectangle 15"/>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Lib-L	v3</a:t>
                </a:r>
              </a:p>
            </p:txBody>
          </p:sp>
          <p:sp>
            <p:nvSpPr>
              <p:cNvPr id="17" name="Rectangle 16"/>
              <p:cNvSpPr/>
              <p:nvPr/>
            </p:nvSpPr>
            <p:spPr>
              <a:xfrm>
                <a:off x="6355782" y="5421616"/>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Lib-M	v2</a:t>
                </a:r>
              </a:p>
            </p:txBody>
          </p:sp>
          <p:sp>
            <p:nvSpPr>
              <p:cNvPr id="18" name="Rectangle 17"/>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Runtime	v7</a:t>
                </a:r>
              </a:p>
            </p:txBody>
          </p:sp>
        </p:grpSp>
        <p:grpSp>
          <p:nvGrpSpPr>
            <p:cNvPr id="9" name="Group 8"/>
            <p:cNvGrpSpPr/>
            <p:nvPr/>
          </p:nvGrpSpPr>
          <p:grpSpPr>
            <a:xfrm>
              <a:off x="7876780" y="4267863"/>
              <a:ext cx="2476381" cy="2069005"/>
              <a:chOff x="6116170" y="4239813"/>
              <a:chExt cx="2428389" cy="2028908"/>
            </a:xfrm>
          </p:grpSpPr>
          <p:sp>
            <p:nvSpPr>
              <p:cNvPr id="10" name="Rectangle 9"/>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1836" b="1" dirty="0">
                    <a:solidFill>
                      <a:srgbClr val="FFFFFF"/>
                    </a:solidFill>
                    <a:latin typeface="Calibri" panose="020F0502020204030204"/>
                    <a:cs typeface="Segoe UI" panose="020B0502040204020203" pitchFamily="34" charset="0"/>
                  </a:rPr>
                  <a:t>Container: App-A:v2</a:t>
                </a:r>
              </a:p>
            </p:txBody>
          </p:sp>
          <p:sp>
            <p:nvSpPr>
              <p:cNvPr id="11" name="Rectangle 10"/>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App-A	v2</a:t>
                </a:r>
              </a:p>
            </p:txBody>
          </p:sp>
          <p:sp>
            <p:nvSpPr>
              <p:cNvPr id="12" name="Rectangle 11"/>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Lib-L	v3</a:t>
                </a:r>
              </a:p>
            </p:txBody>
          </p:sp>
          <p:sp>
            <p:nvSpPr>
              <p:cNvPr id="13" name="Rectangle 12"/>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Runtime	v6</a:t>
                </a:r>
              </a:p>
            </p:txBody>
          </p:sp>
        </p:grpSp>
      </p:grpSp>
    </p:spTree>
    <p:extLst>
      <p:ext uri="{BB962C8B-B14F-4D97-AF65-F5344CB8AC3E}">
        <p14:creationId xmlns:p14="http://schemas.microsoft.com/office/powerpoint/2010/main" val="7869659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DE6906-CB7F-4A87-9ACC-08A0FFFBD993}"/>
              </a:ext>
            </a:extLst>
          </p:cNvPr>
          <p:cNvSpPr>
            <a:spLocks noGrp="1"/>
          </p:cNvSpPr>
          <p:nvPr>
            <p:ph type="title"/>
          </p:nvPr>
        </p:nvSpPr>
        <p:spPr/>
        <p:txBody>
          <a:bodyPr/>
          <a:lstStyle/>
          <a:p>
            <a:r>
              <a:rPr lang="en-US" dirty="0"/>
              <a:t>How Containers Work</a:t>
            </a:r>
          </a:p>
        </p:txBody>
      </p:sp>
      <p:sp>
        <p:nvSpPr>
          <p:cNvPr id="3" name="Content Placeholder 2">
            <a:extLst>
              <a:ext uri="{FF2B5EF4-FFF2-40B4-BE49-F238E27FC236}">
                <a16:creationId xmlns:a16="http://schemas.microsoft.com/office/drawing/2014/main" xmlns="" id="{35C93BC9-6CB8-4377-91C0-E6FF20799241}"/>
              </a:ext>
            </a:extLst>
          </p:cNvPr>
          <p:cNvSpPr>
            <a:spLocks noGrp="1"/>
          </p:cNvSpPr>
          <p:nvPr>
            <p:ph idx="1"/>
          </p:nvPr>
        </p:nvSpPr>
        <p:spPr/>
        <p:txBody>
          <a:bodyPr/>
          <a:lstStyle/>
          <a:p>
            <a:endParaRPr lang="en-US"/>
          </a:p>
        </p:txBody>
      </p:sp>
      <p:sp>
        <p:nvSpPr>
          <p:cNvPr id="4" name="TextBox 2">
            <a:extLst>
              <a:ext uri="{FF2B5EF4-FFF2-40B4-BE49-F238E27FC236}">
                <a16:creationId xmlns:a16="http://schemas.microsoft.com/office/drawing/2014/main" xmlns="" id="{007A1670-39B5-4FE3-BB36-0C6E7361FC7A}"/>
              </a:ext>
            </a:extLst>
          </p:cNvPr>
          <p:cNvSpPr txBox="1"/>
          <p:nvPr/>
        </p:nvSpPr>
        <p:spPr>
          <a:xfrm>
            <a:off x="265298" y="1194494"/>
            <a:ext cx="6873073" cy="2577704"/>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en-US" sz="2040" b="1" kern="0" dirty="0">
                <a:solidFill>
                  <a:srgbClr val="0078D7"/>
                </a:solidFill>
                <a:latin typeface="Calibri" panose="020F0502020204030204"/>
              </a:rPr>
              <a:t>Containers</a:t>
            </a:r>
            <a:endParaRPr lang="en-US" sz="2040" kern="0" dirty="0">
              <a:solidFill>
                <a:srgbClr val="333333"/>
              </a:solidFill>
              <a:latin typeface="Calibri" panose="020F0502020204030204"/>
            </a:endParaRPr>
          </a:p>
        </p:txBody>
      </p:sp>
      <p:grpSp>
        <p:nvGrpSpPr>
          <p:cNvPr id="5" name="Group 4">
            <a:extLst>
              <a:ext uri="{FF2B5EF4-FFF2-40B4-BE49-F238E27FC236}">
                <a16:creationId xmlns:a16="http://schemas.microsoft.com/office/drawing/2014/main" xmlns="" id="{85D7999E-F207-4A45-B630-D3EBF301E349}"/>
              </a:ext>
            </a:extLst>
          </p:cNvPr>
          <p:cNvGrpSpPr/>
          <p:nvPr/>
        </p:nvGrpSpPr>
        <p:grpSpPr>
          <a:xfrm>
            <a:off x="1442485" y="3224332"/>
            <a:ext cx="4684342" cy="427195"/>
            <a:chOff x="1492439" y="3427243"/>
            <a:chExt cx="4687665" cy="427497"/>
          </a:xfrm>
        </p:grpSpPr>
        <p:sp>
          <p:nvSpPr>
            <p:cNvPr id="176" name="Rectangle 175">
              <a:extLst>
                <a:ext uri="{FF2B5EF4-FFF2-40B4-BE49-F238E27FC236}">
                  <a16:creationId xmlns:a16="http://schemas.microsoft.com/office/drawing/2014/main" xmlns="" id="{888F69BF-F74B-45AE-93C9-1907CACD0176}"/>
                </a:ext>
              </a:extLst>
            </p:cNvPr>
            <p:cNvSpPr/>
            <p:nvPr/>
          </p:nvSpPr>
          <p:spPr bwMode="auto">
            <a:xfrm>
              <a:off x="1977633" y="3427243"/>
              <a:ext cx="4202471" cy="427497"/>
            </a:xfrm>
            <a:prstGeom prst="rect">
              <a:avLst/>
            </a:prstGeom>
            <a:solidFill>
              <a:srgbClr val="00BCF2"/>
            </a:solidFill>
            <a:ln w="1270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Hardware</a:t>
              </a:r>
            </a:p>
          </p:txBody>
        </p:sp>
        <p:sp>
          <p:nvSpPr>
            <p:cNvPr id="177" name="Rectangle 176">
              <a:extLst>
                <a:ext uri="{FF2B5EF4-FFF2-40B4-BE49-F238E27FC236}">
                  <a16:creationId xmlns:a16="http://schemas.microsoft.com/office/drawing/2014/main" xmlns="" id="{3391BB05-5AE1-4434-A165-C0563CD0678B}"/>
                </a:ext>
              </a:extLst>
            </p:cNvPr>
            <p:cNvSpPr/>
            <p:nvPr/>
          </p:nvSpPr>
          <p:spPr bwMode="auto">
            <a:xfrm>
              <a:off x="1492439" y="3427243"/>
              <a:ext cx="479124" cy="427497"/>
            </a:xfrm>
            <a:prstGeom prst="rect">
              <a:avLst/>
            </a:prstGeom>
            <a:solidFill>
              <a:srgbClr val="333333"/>
            </a:solidFill>
            <a:ln w="12700" cap="flat" cmpd="sng" algn="ctr">
              <a:solidFill>
                <a:srgbClr val="5B9BD5"/>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178" name="Group 177">
              <a:extLst>
                <a:ext uri="{FF2B5EF4-FFF2-40B4-BE49-F238E27FC236}">
                  <a16:creationId xmlns:a16="http://schemas.microsoft.com/office/drawing/2014/main" xmlns="" id="{19E48741-6504-40ED-84A7-F811751E1584}"/>
                </a:ext>
              </a:extLst>
            </p:cNvPr>
            <p:cNvGrpSpPr/>
            <p:nvPr/>
          </p:nvGrpSpPr>
          <p:grpSpPr>
            <a:xfrm>
              <a:off x="1620884" y="3539226"/>
              <a:ext cx="157070" cy="203532"/>
              <a:chOff x="5260975" y="2352675"/>
              <a:chExt cx="1663700" cy="2155825"/>
            </a:xfrm>
            <a:solidFill>
              <a:srgbClr val="44546A"/>
            </a:solidFill>
          </p:grpSpPr>
          <p:sp>
            <p:nvSpPr>
              <p:cNvPr id="179" name="Freeform 16">
                <a:extLst>
                  <a:ext uri="{FF2B5EF4-FFF2-40B4-BE49-F238E27FC236}">
                    <a16:creationId xmlns:a16="http://schemas.microsoft.com/office/drawing/2014/main" xmlns="" id="{DE7175D7-7095-4982-A917-A75046E38CD2}"/>
                  </a:ext>
                </a:extLst>
              </p:cNvPr>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0" name="Oval 179">
                <a:extLst>
                  <a:ext uri="{FF2B5EF4-FFF2-40B4-BE49-F238E27FC236}">
                    <a16:creationId xmlns:a16="http://schemas.microsoft.com/office/drawing/2014/main" xmlns="" id="{E8A437E8-1A05-481E-8C3A-70FD84F46FF7}"/>
                  </a:ext>
                </a:extLst>
              </p:cNvPr>
              <p:cNvSpPr>
                <a:spLocks noChangeArrowheads="1"/>
              </p:cNvSpPr>
              <p:nvPr/>
            </p:nvSpPr>
            <p:spPr bwMode="auto">
              <a:xfrm>
                <a:off x="6546850" y="2643188"/>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1" name="Oval 180">
                <a:extLst>
                  <a:ext uri="{FF2B5EF4-FFF2-40B4-BE49-F238E27FC236}">
                    <a16:creationId xmlns:a16="http://schemas.microsoft.com/office/drawing/2014/main" xmlns="" id="{6217CA81-B2CE-4698-896D-C9FFA760CCDF}"/>
                  </a:ext>
                </a:extLst>
              </p:cNvPr>
              <p:cNvSpPr>
                <a:spLocks noChangeArrowheads="1"/>
              </p:cNvSpPr>
              <p:nvPr/>
            </p:nvSpPr>
            <p:spPr bwMode="auto">
              <a:xfrm>
                <a:off x="6546850" y="3049588"/>
                <a:ext cx="128588"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2" name="Oval 181">
                <a:extLst>
                  <a:ext uri="{FF2B5EF4-FFF2-40B4-BE49-F238E27FC236}">
                    <a16:creationId xmlns:a16="http://schemas.microsoft.com/office/drawing/2014/main" xmlns="" id="{BEAFDE36-D125-484E-9551-F80D3FCBC8B3}"/>
                  </a:ext>
                </a:extLst>
              </p:cNvPr>
              <p:cNvSpPr>
                <a:spLocks noChangeArrowheads="1"/>
              </p:cNvSpPr>
              <p:nvPr/>
            </p:nvSpPr>
            <p:spPr bwMode="auto">
              <a:xfrm>
                <a:off x="6546850" y="34575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3" name="Oval 182">
                <a:extLst>
                  <a:ext uri="{FF2B5EF4-FFF2-40B4-BE49-F238E27FC236}">
                    <a16:creationId xmlns:a16="http://schemas.microsoft.com/office/drawing/2014/main" xmlns="" id="{62E8926F-AC0B-49CF-AC64-1660FA868F18}"/>
                  </a:ext>
                </a:extLst>
              </p:cNvPr>
              <p:cNvSpPr>
                <a:spLocks noChangeArrowheads="1"/>
              </p:cNvSpPr>
              <p:nvPr/>
            </p:nvSpPr>
            <p:spPr bwMode="auto">
              <a:xfrm>
                <a:off x="6546850" y="38639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6" name="Group 5">
            <a:extLst>
              <a:ext uri="{FF2B5EF4-FFF2-40B4-BE49-F238E27FC236}">
                <a16:creationId xmlns:a16="http://schemas.microsoft.com/office/drawing/2014/main" xmlns="" id="{6452C129-3C14-4304-A5F3-44F343E5BCB1}"/>
              </a:ext>
            </a:extLst>
          </p:cNvPr>
          <p:cNvGrpSpPr/>
          <p:nvPr/>
        </p:nvGrpSpPr>
        <p:grpSpPr>
          <a:xfrm>
            <a:off x="1644076" y="1279890"/>
            <a:ext cx="4015659" cy="1248045"/>
            <a:chOff x="1694179" y="1481423"/>
            <a:chExt cx="4018515" cy="1248929"/>
          </a:xfrm>
        </p:grpSpPr>
        <p:grpSp>
          <p:nvGrpSpPr>
            <p:cNvPr id="171" name="Group 170">
              <a:extLst>
                <a:ext uri="{FF2B5EF4-FFF2-40B4-BE49-F238E27FC236}">
                  <a16:creationId xmlns:a16="http://schemas.microsoft.com/office/drawing/2014/main" xmlns="" id="{76F1658D-EA22-4D71-9E7F-96C6CA64F101}"/>
                </a:ext>
              </a:extLst>
            </p:cNvPr>
            <p:cNvGrpSpPr/>
            <p:nvPr/>
          </p:nvGrpSpPr>
          <p:grpSpPr>
            <a:xfrm>
              <a:off x="2490452" y="2526166"/>
              <a:ext cx="195048" cy="192656"/>
              <a:chOff x="4406091" y="6049087"/>
              <a:chExt cx="2847975" cy="2813050"/>
            </a:xfrm>
            <a:solidFill>
              <a:sysClr val="windowText" lastClr="000000"/>
            </a:solidFill>
          </p:grpSpPr>
          <p:sp>
            <p:nvSpPr>
              <p:cNvPr id="174" name="Freeform 24">
                <a:extLst>
                  <a:ext uri="{FF2B5EF4-FFF2-40B4-BE49-F238E27FC236}">
                    <a16:creationId xmlns:a16="http://schemas.microsoft.com/office/drawing/2014/main" xmlns="" id="{9AE8342F-BDD1-43C6-8D72-20CB6AB025FE}"/>
                  </a:ext>
                </a:extLst>
              </p:cNvPr>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ysClr val="window" lastClr="FFFFFF"/>
              </a:solidFill>
              <a:ln w="9525">
                <a:noFill/>
                <a:round/>
                <a:headEnd/>
                <a:tailEnd/>
              </a:ln>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836" kern="0" dirty="0">
                  <a:solidFill>
                    <a:srgbClr val="FFFFFF"/>
                  </a:solidFill>
                  <a:latin typeface="Calibri" panose="020F0502020204030204"/>
                </a:endParaRPr>
              </a:p>
            </p:txBody>
          </p:sp>
          <p:sp>
            <p:nvSpPr>
              <p:cNvPr id="175" name="Oval 174">
                <a:extLst>
                  <a:ext uri="{FF2B5EF4-FFF2-40B4-BE49-F238E27FC236}">
                    <a16:creationId xmlns:a16="http://schemas.microsoft.com/office/drawing/2014/main" xmlns="" id="{29742CE0-C165-4061-82D7-CD969A6E5084}"/>
                  </a:ext>
                </a:extLst>
              </p:cNvPr>
              <p:cNvSpPr>
                <a:spLocks noChangeArrowheads="1"/>
              </p:cNvSpPr>
              <p:nvPr/>
            </p:nvSpPr>
            <p:spPr bwMode="auto">
              <a:xfrm>
                <a:off x="5557028" y="7180975"/>
                <a:ext cx="542925" cy="541338"/>
              </a:xfrm>
              <a:prstGeom prst="ellipse">
                <a:avLst/>
              </a:prstGeom>
              <a:solidFill>
                <a:sysClr val="window" lastClr="FFFFFF"/>
              </a:solidFill>
              <a:ln w="9525">
                <a:noFill/>
                <a:round/>
                <a:headEnd/>
                <a:tailEnd/>
              </a:ln>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836" kern="0">
                  <a:solidFill>
                    <a:srgbClr val="FFFFFF"/>
                  </a:solidFill>
                  <a:latin typeface="Calibri" panose="020F0502020204030204"/>
                </a:endParaRPr>
              </a:p>
            </p:txBody>
          </p:sp>
        </p:grpSp>
        <p:sp>
          <p:nvSpPr>
            <p:cNvPr id="172" name="Rectangle 171">
              <a:extLst>
                <a:ext uri="{FF2B5EF4-FFF2-40B4-BE49-F238E27FC236}">
                  <a16:creationId xmlns:a16="http://schemas.microsoft.com/office/drawing/2014/main" xmlns="" id="{309CC7C6-EE57-4972-A763-4759A5BA9A61}"/>
                </a:ext>
              </a:extLst>
            </p:cNvPr>
            <p:cNvSpPr/>
            <p:nvPr/>
          </p:nvSpPr>
          <p:spPr>
            <a:xfrm>
              <a:off x="1938478" y="1481423"/>
              <a:ext cx="3774216" cy="414588"/>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26">
                <a:defRPr/>
              </a:pPr>
              <a:r>
                <a:rPr lang="en-US" sz="2040" kern="0" dirty="0">
                  <a:solidFill>
                    <a:srgbClr val="333333"/>
                  </a:solidFill>
                  <a:latin typeface="Calibri" panose="020F0502020204030204"/>
                </a:rPr>
                <a:t>= Operating system virtualization</a:t>
              </a:r>
              <a:endParaRPr lang="en-US" sz="1836" kern="0" dirty="0">
                <a:solidFill>
                  <a:srgbClr val="002050"/>
                </a:solidFill>
                <a:latin typeface="Calibri" panose="020F0502020204030204"/>
              </a:endParaRPr>
            </a:p>
          </p:txBody>
        </p:sp>
        <p:sp>
          <p:nvSpPr>
            <p:cNvPr id="173" name="Freeform 12">
              <a:extLst>
                <a:ext uri="{FF2B5EF4-FFF2-40B4-BE49-F238E27FC236}">
                  <a16:creationId xmlns:a16="http://schemas.microsoft.com/office/drawing/2014/main" xmlns="" id="{988EF301-A0FD-44A2-B05D-479A0DBBDFEC}"/>
                </a:ext>
              </a:extLst>
            </p:cNvPr>
            <p:cNvSpPr>
              <a:spLocks/>
            </p:cNvSpPr>
            <p:nvPr/>
          </p:nvSpPr>
          <p:spPr bwMode="auto">
            <a:xfrm>
              <a:off x="1694179" y="2649340"/>
              <a:ext cx="41932" cy="81012"/>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7" name="Group 6">
            <a:extLst>
              <a:ext uri="{FF2B5EF4-FFF2-40B4-BE49-F238E27FC236}">
                <a16:creationId xmlns:a16="http://schemas.microsoft.com/office/drawing/2014/main" xmlns="" id="{DB0D489D-895B-41BC-97C9-08CB0A517E79}"/>
              </a:ext>
            </a:extLst>
          </p:cNvPr>
          <p:cNvGrpSpPr/>
          <p:nvPr/>
        </p:nvGrpSpPr>
        <p:grpSpPr>
          <a:xfrm>
            <a:off x="1450439" y="2198644"/>
            <a:ext cx="4676387" cy="1318619"/>
            <a:chOff x="1156050" y="5020815"/>
            <a:chExt cx="4679708" cy="1319554"/>
          </a:xfrm>
        </p:grpSpPr>
        <p:grpSp>
          <p:nvGrpSpPr>
            <p:cNvPr id="153" name="Group 152">
              <a:extLst>
                <a:ext uri="{FF2B5EF4-FFF2-40B4-BE49-F238E27FC236}">
                  <a16:creationId xmlns:a16="http://schemas.microsoft.com/office/drawing/2014/main" xmlns="" id="{F89A4030-0C5A-4C26-8A4C-F926CF8A2906}"/>
                </a:ext>
              </a:extLst>
            </p:cNvPr>
            <p:cNvGrpSpPr/>
            <p:nvPr/>
          </p:nvGrpSpPr>
          <p:grpSpPr>
            <a:xfrm>
              <a:off x="1156051" y="5020815"/>
              <a:ext cx="2130928" cy="473446"/>
              <a:chOff x="1245257" y="1992089"/>
              <a:chExt cx="2196445" cy="488003"/>
            </a:xfrm>
          </p:grpSpPr>
          <p:sp>
            <p:nvSpPr>
              <p:cNvPr id="165" name="Rectangle 164">
                <a:extLst>
                  <a:ext uri="{FF2B5EF4-FFF2-40B4-BE49-F238E27FC236}">
                    <a16:creationId xmlns:a16="http://schemas.microsoft.com/office/drawing/2014/main" xmlns="" id="{66620C7F-E720-41AB-930F-918331E9DA08}"/>
                  </a:ext>
                </a:extLst>
              </p:cNvPr>
              <p:cNvSpPr/>
              <p:nvPr/>
            </p:nvSpPr>
            <p:spPr bwMode="auto">
              <a:xfrm>
                <a:off x="1245257" y="1992089"/>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66" name="Rectangle 165">
                <a:extLst>
                  <a:ext uri="{FF2B5EF4-FFF2-40B4-BE49-F238E27FC236}">
                    <a16:creationId xmlns:a16="http://schemas.microsoft.com/office/drawing/2014/main" xmlns="" id="{EBAF28D9-C098-4D30-8F22-8548473C0DC5}"/>
                  </a:ext>
                </a:extLst>
              </p:cNvPr>
              <p:cNvSpPr/>
              <p:nvPr/>
            </p:nvSpPr>
            <p:spPr bwMode="auto">
              <a:xfrm>
                <a:off x="1730910" y="1992090"/>
                <a:ext cx="1710792"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Application</a:t>
                </a:r>
              </a:p>
            </p:txBody>
          </p:sp>
          <p:grpSp>
            <p:nvGrpSpPr>
              <p:cNvPr id="167" name="Group 166">
                <a:extLst>
                  <a:ext uri="{FF2B5EF4-FFF2-40B4-BE49-F238E27FC236}">
                    <a16:creationId xmlns:a16="http://schemas.microsoft.com/office/drawing/2014/main" xmlns="" id="{768B03E2-5314-4E4C-8B31-70837DB346B5}"/>
                  </a:ext>
                </a:extLst>
              </p:cNvPr>
              <p:cNvGrpSpPr/>
              <p:nvPr/>
            </p:nvGrpSpPr>
            <p:grpSpPr>
              <a:xfrm>
                <a:off x="1373336" y="2107146"/>
                <a:ext cx="232215" cy="257886"/>
                <a:chOff x="7434263" y="-2105021"/>
                <a:chExt cx="947737" cy="1052508"/>
              </a:xfrm>
              <a:solidFill>
                <a:sysClr val="windowText" lastClr="000000"/>
              </a:solidFill>
            </p:grpSpPr>
            <p:sp>
              <p:nvSpPr>
                <p:cNvPr id="168" name="Freeform 5">
                  <a:extLst>
                    <a:ext uri="{FF2B5EF4-FFF2-40B4-BE49-F238E27FC236}">
                      <a16:creationId xmlns:a16="http://schemas.microsoft.com/office/drawing/2014/main" xmlns="" id="{319701C1-D663-4AB2-81A5-248C1C0C489C}"/>
                    </a:ext>
                  </a:extLst>
                </p:cNvPr>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69" name="Freeform 6">
                  <a:extLst>
                    <a:ext uri="{FF2B5EF4-FFF2-40B4-BE49-F238E27FC236}">
                      <a16:creationId xmlns:a16="http://schemas.microsoft.com/office/drawing/2014/main" xmlns="" id="{D3465B12-A75F-4368-B145-7C5E75F996E2}"/>
                    </a:ext>
                  </a:extLst>
                </p:cNvPr>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70" name="Freeform 7">
                  <a:extLst>
                    <a:ext uri="{FF2B5EF4-FFF2-40B4-BE49-F238E27FC236}">
                      <a16:creationId xmlns:a16="http://schemas.microsoft.com/office/drawing/2014/main" xmlns="" id="{D12C1B78-0046-4E27-8A6D-DEBEFDAEB31D}"/>
                    </a:ext>
                  </a:extLst>
                </p:cNvPr>
                <p:cNvSpPr>
                  <a:spLocks/>
                </p:cNvSpPr>
                <p:nvPr/>
              </p:nvSpPr>
              <p:spPr bwMode="auto">
                <a:xfrm>
                  <a:off x="7489824" y="-2105021"/>
                  <a:ext cx="838199" cy="476247"/>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54" name="Group 153">
              <a:extLst>
                <a:ext uri="{FF2B5EF4-FFF2-40B4-BE49-F238E27FC236}">
                  <a16:creationId xmlns:a16="http://schemas.microsoft.com/office/drawing/2014/main" xmlns="" id="{B0D79642-92D4-48E1-A76D-ECE8A2B3CFD2}"/>
                </a:ext>
              </a:extLst>
            </p:cNvPr>
            <p:cNvGrpSpPr/>
            <p:nvPr/>
          </p:nvGrpSpPr>
          <p:grpSpPr>
            <a:xfrm>
              <a:off x="1156050" y="5533097"/>
              <a:ext cx="4679708" cy="473445"/>
              <a:chOff x="1245257" y="2520122"/>
              <a:chExt cx="4823590" cy="488002"/>
            </a:xfrm>
          </p:grpSpPr>
          <p:sp>
            <p:nvSpPr>
              <p:cNvPr id="160" name="Rectangle 159">
                <a:extLst>
                  <a:ext uri="{FF2B5EF4-FFF2-40B4-BE49-F238E27FC236}">
                    <a16:creationId xmlns:a16="http://schemas.microsoft.com/office/drawing/2014/main" xmlns="" id="{F7017B0C-3BD2-4C92-A9AF-9ED2EA10307A}"/>
                  </a:ext>
                </a:extLst>
              </p:cNvPr>
              <p:cNvSpPr/>
              <p:nvPr/>
            </p:nvSpPr>
            <p:spPr bwMode="auto">
              <a:xfrm>
                <a:off x="1245257" y="2520122"/>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61" name="Rectangle 160">
                <a:extLst>
                  <a:ext uri="{FF2B5EF4-FFF2-40B4-BE49-F238E27FC236}">
                    <a16:creationId xmlns:a16="http://schemas.microsoft.com/office/drawing/2014/main" xmlns="" id="{AD9781A7-1501-4093-AAB0-17BBC1F5E97D}"/>
                  </a:ext>
                </a:extLst>
              </p:cNvPr>
              <p:cNvSpPr/>
              <p:nvPr/>
            </p:nvSpPr>
            <p:spPr bwMode="auto">
              <a:xfrm>
                <a:off x="1730907" y="2520122"/>
                <a:ext cx="4337940"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OS</a:t>
                </a:r>
              </a:p>
            </p:txBody>
          </p:sp>
          <p:grpSp>
            <p:nvGrpSpPr>
              <p:cNvPr id="162" name="Group 161">
                <a:extLst>
                  <a:ext uri="{FF2B5EF4-FFF2-40B4-BE49-F238E27FC236}">
                    <a16:creationId xmlns:a16="http://schemas.microsoft.com/office/drawing/2014/main" xmlns="" id="{1F539FEC-697D-4C39-8C80-52FBAEA6B1A8}"/>
                  </a:ext>
                </a:extLst>
              </p:cNvPr>
              <p:cNvGrpSpPr/>
              <p:nvPr/>
            </p:nvGrpSpPr>
            <p:grpSpPr>
              <a:xfrm>
                <a:off x="1353314" y="2674887"/>
                <a:ext cx="272648" cy="214824"/>
                <a:chOff x="4962525" y="2536825"/>
                <a:chExt cx="2260600" cy="1781175"/>
              </a:xfrm>
            </p:grpSpPr>
            <p:sp>
              <p:nvSpPr>
                <p:cNvPr id="163" name="Freeform 11">
                  <a:extLst>
                    <a:ext uri="{FF2B5EF4-FFF2-40B4-BE49-F238E27FC236}">
                      <a16:creationId xmlns:a16="http://schemas.microsoft.com/office/drawing/2014/main" xmlns="" id="{FCEDBBF9-CF5F-4FA4-8F7A-2940B02C04C3}"/>
                    </a:ext>
                  </a:extLst>
                </p:cNvPr>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64" name="Freeform 12">
                  <a:extLst>
                    <a:ext uri="{FF2B5EF4-FFF2-40B4-BE49-F238E27FC236}">
                      <a16:creationId xmlns:a16="http://schemas.microsoft.com/office/drawing/2014/main" xmlns="" id="{B8A80339-69D8-4571-A1A6-B22573522A80}"/>
                    </a:ext>
                  </a:extLst>
                </p:cNvPr>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55" name="Group 154">
              <a:extLst>
                <a:ext uri="{FF2B5EF4-FFF2-40B4-BE49-F238E27FC236}">
                  <a16:creationId xmlns:a16="http://schemas.microsoft.com/office/drawing/2014/main" xmlns="" id="{4D35FD90-C9C8-43E0-B593-3D7B6BA84915}"/>
                </a:ext>
              </a:extLst>
            </p:cNvPr>
            <p:cNvGrpSpPr/>
            <p:nvPr/>
          </p:nvGrpSpPr>
          <p:grpSpPr>
            <a:xfrm>
              <a:off x="1432754" y="6199777"/>
              <a:ext cx="13445" cy="140592"/>
              <a:chOff x="6546850" y="2643188"/>
              <a:chExt cx="128588" cy="1344612"/>
            </a:xfrm>
            <a:solidFill>
              <a:sysClr val="windowText" lastClr="000000"/>
            </a:solidFill>
          </p:grpSpPr>
          <p:sp>
            <p:nvSpPr>
              <p:cNvPr id="156" name="Oval 155">
                <a:extLst>
                  <a:ext uri="{FF2B5EF4-FFF2-40B4-BE49-F238E27FC236}">
                    <a16:creationId xmlns:a16="http://schemas.microsoft.com/office/drawing/2014/main" xmlns="" id="{1317ED9D-FE38-44E7-BC99-26038E4C1917}"/>
                  </a:ext>
                </a:extLst>
              </p:cNvPr>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57" name="Oval 156">
                <a:extLst>
                  <a:ext uri="{FF2B5EF4-FFF2-40B4-BE49-F238E27FC236}">
                    <a16:creationId xmlns:a16="http://schemas.microsoft.com/office/drawing/2014/main" xmlns="" id="{06E1FD4A-57AC-4994-A033-352C60E3744E}"/>
                  </a:ext>
                </a:extLst>
              </p:cNvPr>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58" name="Oval 157">
                <a:extLst>
                  <a:ext uri="{FF2B5EF4-FFF2-40B4-BE49-F238E27FC236}">
                    <a16:creationId xmlns:a16="http://schemas.microsoft.com/office/drawing/2014/main" xmlns="" id="{D27F2FAF-63D7-4F54-BD3E-F8D1E9F22C7B}"/>
                  </a:ext>
                </a:extLst>
              </p:cNvPr>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59" name="Oval 158">
                <a:extLst>
                  <a:ext uri="{FF2B5EF4-FFF2-40B4-BE49-F238E27FC236}">
                    <a16:creationId xmlns:a16="http://schemas.microsoft.com/office/drawing/2014/main" xmlns="" id="{D265FCF7-5054-4BF7-9B31-5623ADF11D08}"/>
                  </a:ext>
                </a:extLst>
              </p:cNvPr>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8" name="Group 7">
            <a:extLst>
              <a:ext uri="{FF2B5EF4-FFF2-40B4-BE49-F238E27FC236}">
                <a16:creationId xmlns:a16="http://schemas.microsoft.com/office/drawing/2014/main" xmlns="" id="{9AE00C20-8BAA-4256-92F0-EF9C2E780D48}"/>
              </a:ext>
            </a:extLst>
          </p:cNvPr>
          <p:cNvGrpSpPr/>
          <p:nvPr/>
        </p:nvGrpSpPr>
        <p:grpSpPr>
          <a:xfrm>
            <a:off x="5384578" y="2015022"/>
            <a:ext cx="742233" cy="645996"/>
            <a:chOff x="5096392" y="3597025"/>
            <a:chExt cx="819831" cy="633656"/>
          </a:xfrm>
        </p:grpSpPr>
        <p:sp>
          <p:nvSpPr>
            <p:cNvPr id="148" name="Freeform 5">
              <a:extLst>
                <a:ext uri="{FF2B5EF4-FFF2-40B4-BE49-F238E27FC236}">
                  <a16:creationId xmlns:a16="http://schemas.microsoft.com/office/drawing/2014/main" xmlns="" id="{E9CC285C-E296-45A8-BADF-BBA5A0D95359}"/>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9" name="Freeform 6">
              <a:extLst>
                <a:ext uri="{FF2B5EF4-FFF2-40B4-BE49-F238E27FC236}">
                  <a16:creationId xmlns:a16="http://schemas.microsoft.com/office/drawing/2014/main" xmlns="" id="{761408E6-60D3-40BF-AA4F-771FE711DEF1}"/>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50" name="Freeform 7">
              <a:extLst>
                <a:ext uri="{FF2B5EF4-FFF2-40B4-BE49-F238E27FC236}">
                  <a16:creationId xmlns:a16="http://schemas.microsoft.com/office/drawing/2014/main" xmlns="" id="{D0C74853-8759-4855-835F-5F2964F72E99}"/>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51" name="TextBox 120">
              <a:extLst>
                <a:ext uri="{FF2B5EF4-FFF2-40B4-BE49-F238E27FC236}">
                  <a16:creationId xmlns:a16="http://schemas.microsoft.com/office/drawing/2014/main" xmlns="" id="{67D1612C-FEBA-4526-85C9-BA74FEAA54E5}"/>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152" name="Rectangle 151">
              <a:extLst>
                <a:ext uri="{FF2B5EF4-FFF2-40B4-BE49-F238E27FC236}">
                  <a16:creationId xmlns:a16="http://schemas.microsoft.com/office/drawing/2014/main" xmlns="" id="{15D95965-956F-458E-817B-AE91E6080803}"/>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xmlns="" id="{26A8C311-ACCF-45E5-847B-B4134D25B9BA}"/>
              </a:ext>
            </a:extLst>
          </p:cNvPr>
          <p:cNvGrpSpPr/>
          <p:nvPr/>
        </p:nvGrpSpPr>
        <p:grpSpPr>
          <a:xfrm>
            <a:off x="4609332" y="2015022"/>
            <a:ext cx="742233" cy="645996"/>
            <a:chOff x="5096392" y="3597025"/>
            <a:chExt cx="819831" cy="633656"/>
          </a:xfrm>
        </p:grpSpPr>
        <p:sp>
          <p:nvSpPr>
            <p:cNvPr id="143" name="Freeform 5">
              <a:extLst>
                <a:ext uri="{FF2B5EF4-FFF2-40B4-BE49-F238E27FC236}">
                  <a16:creationId xmlns:a16="http://schemas.microsoft.com/office/drawing/2014/main" xmlns="" id="{DE678EA0-D0D9-4F34-A05B-55826C99B329}"/>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4" name="Freeform 6">
              <a:extLst>
                <a:ext uri="{FF2B5EF4-FFF2-40B4-BE49-F238E27FC236}">
                  <a16:creationId xmlns:a16="http://schemas.microsoft.com/office/drawing/2014/main" xmlns="" id="{CE18733F-8252-428C-9434-7D19D0957510}"/>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5" name="Freeform 7">
              <a:extLst>
                <a:ext uri="{FF2B5EF4-FFF2-40B4-BE49-F238E27FC236}">
                  <a16:creationId xmlns:a16="http://schemas.microsoft.com/office/drawing/2014/main" xmlns="" id="{DDB1BD1B-6F98-4F90-B4C0-7DA9DE547040}"/>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6" name="TextBox 126">
              <a:extLst>
                <a:ext uri="{FF2B5EF4-FFF2-40B4-BE49-F238E27FC236}">
                  <a16:creationId xmlns:a16="http://schemas.microsoft.com/office/drawing/2014/main" xmlns="" id="{30393B9F-2AB8-48EC-B021-3687332D7080}"/>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147" name="Rectangle 146">
              <a:extLst>
                <a:ext uri="{FF2B5EF4-FFF2-40B4-BE49-F238E27FC236}">
                  <a16:creationId xmlns:a16="http://schemas.microsoft.com/office/drawing/2014/main" xmlns="" id="{42E08ABE-9E2A-48AE-90F1-229C6247B2E3}"/>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xmlns="" id="{7A399386-42C8-4913-9EDC-99A4AC032892}"/>
              </a:ext>
            </a:extLst>
          </p:cNvPr>
          <p:cNvGrpSpPr/>
          <p:nvPr/>
        </p:nvGrpSpPr>
        <p:grpSpPr>
          <a:xfrm>
            <a:off x="3834085" y="2018033"/>
            <a:ext cx="742233" cy="645996"/>
            <a:chOff x="5096392" y="3597025"/>
            <a:chExt cx="819831" cy="633656"/>
          </a:xfrm>
        </p:grpSpPr>
        <p:sp>
          <p:nvSpPr>
            <p:cNvPr id="138" name="Freeform 5">
              <a:extLst>
                <a:ext uri="{FF2B5EF4-FFF2-40B4-BE49-F238E27FC236}">
                  <a16:creationId xmlns:a16="http://schemas.microsoft.com/office/drawing/2014/main" xmlns="" id="{2CEDDCE0-DCE5-4FE3-8604-AF7782B9B437}"/>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39" name="Freeform 6">
              <a:extLst>
                <a:ext uri="{FF2B5EF4-FFF2-40B4-BE49-F238E27FC236}">
                  <a16:creationId xmlns:a16="http://schemas.microsoft.com/office/drawing/2014/main" xmlns="" id="{0A568504-B10F-4394-875F-2C44612298F3}"/>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0" name="Freeform 7">
              <a:extLst>
                <a:ext uri="{FF2B5EF4-FFF2-40B4-BE49-F238E27FC236}">
                  <a16:creationId xmlns:a16="http://schemas.microsoft.com/office/drawing/2014/main" xmlns="" id="{5C00CF5F-539A-445F-BAC9-3F9C927D6A15}"/>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1" name="TextBox 132">
              <a:extLst>
                <a:ext uri="{FF2B5EF4-FFF2-40B4-BE49-F238E27FC236}">
                  <a16:creationId xmlns:a16="http://schemas.microsoft.com/office/drawing/2014/main" xmlns="" id="{6D171B4C-A8FF-48FA-A363-93D639768CE5}"/>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142" name="Rectangle 141">
              <a:extLst>
                <a:ext uri="{FF2B5EF4-FFF2-40B4-BE49-F238E27FC236}">
                  <a16:creationId xmlns:a16="http://schemas.microsoft.com/office/drawing/2014/main" xmlns="" id="{14CA0B4D-408E-40B4-B066-BB663E044111}"/>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sp>
        <p:nvSpPr>
          <p:cNvPr id="11" name="TextBox 134">
            <a:extLst>
              <a:ext uri="{FF2B5EF4-FFF2-40B4-BE49-F238E27FC236}">
                <a16:creationId xmlns:a16="http://schemas.microsoft.com/office/drawing/2014/main" xmlns="" id="{2C73EBE9-3124-487F-9823-6BA4039CAA01}"/>
              </a:ext>
            </a:extLst>
          </p:cNvPr>
          <p:cNvSpPr txBox="1"/>
          <p:nvPr/>
        </p:nvSpPr>
        <p:spPr>
          <a:xfrm>
            <a:off x="255953" y="3938043"/>
            <a:ext cx="6873073" cy="2577704"/>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en-US" sz="2040" b="1" kern="0" dirty="0">
                <a:solidFill>
                  <a:srgbClr val="0078D7"/>
                </a:solidFill>
                <a:latin typeface="Calibri" panose="020F0502020204030204"/>
              </a:rPr>
              <a:t>Traditional virtual machines </a:t>
            </a:r>
            <a:r>
              <a:rPr lang="en-US" sz="2040" kern="0" dirty="0">
                <a:solidFill>
                  <a:srgbClr val="333333"/>
                </a:solidFill>
                <a:latin typeface="Calibri" panose="020F0502020204030204"/>
              </a:rPr>
              <a:t>= hardware virtualization</a:t>
            </a:r>
          </a:p>
        </p:txBody>
      </p:sp>
      <p:sp>
        <p:nvSpPr>
          <p:cNvPr id="12" name="Rectangle 11">
            <a:extLst>
              <a:ext uri="{FF2B5EF4-FFF2-40B4-BE49-F238E27FC236}">
                <a16:creationId xmlns:a16="http://schemas.microsoft.com/office/drawing/2014/main" xmlns="" id="{791BBBF3-FCFA-41ED-B59B-E4FE16AC3F04}"/>
              </a:ext>
            </a:extLst>
          </p:cNvPr>
          <p:cNvSpPr/>
          <p:nvPr/>
        </p:nvSpPr>
        <p:spPr bwMode="auto">
          <a:xfrm>
            <a:off x="5532816" y="5495201"/>
            <a:ext cx="835796" cy="315744"/>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nvGrpSpPr>
          <p:cNvPr id="13" name="Group 12">
            <a:extLst>
              <a:ext uri="{FF2B5EF4-FFF2-40B4-BE49-F238E27FC236}">
                <a16:creationId xmlns:a16="http://schemas.microsoft.com/office/drawing/2014/main" xmlns="" id="{9046AB71-A062-42DD-A7F7-1E8F9E24E49B}"/>
              </a:ext>
            </a:extLst>
          </p:cNvPr>
          <p:cNvGrpSpPr/>
          <p:nvPr/>
        </p:nvGrpSpPr>
        <p:grpSpPr>
          <a:xfrm>
            <a:off x="3741901" y="5234541"/>
            <a:ext cx="188234" cy="209043"/>
            <a:chOff x="7434267" y="-1318825"/>
            <a:chExt cx="947742" cy="1052511"/>
          </a:xfrm>
          <a:solidFill>
            <a:sysClr val="windowText" lastClr="000000"/>
          </a:solidFill>
        </p:grpSpPr>
        <p:sp>
          <p:nvSpPr>
            <p:cNvPr id="135" name="Freeform 5">
              <a:extLst>
                <a:ext uri="{FF2B5EF4-FFF2-40B4-BE49-F238E27FC236}">
                  <a16:creationId xmlns:a16="http://schemas.microsoft.com/office/drawing/2014/main" xmlns="" id="{0D7B7881-9D63-4897-B0EF-AFD6770001E4}"/>
                </a:ext>
              </a:extLst>
            </p:cNvPr>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6" name="Freeform 6">
              <a:extLst>
                <a:ext uri="{FF2B5EF4-FFF2-40B4-BE49-F238E27FC236}">
                  <a16:creationId xmlns:a16="http://schemas.microsoft.com/office/drawing/2014/main" xmlns="" id="{4B3BEDC8-3678-4D78-9CEC-E7D955A126AB}"/>
                </a:ext>
              </a:extLst>
            </p:cNvPr>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7" name="Freeform 7">
              <a:extLst>
                <a:ext uri="{FF2B5EF4-FFF2-40B4-BE49-F238E27FC236}">
                  <a16:creationId xmlns:a16="http://schemas.microsoft.com/office/drawing/2014/main" xmlns="" id="{77D48022-2F52-415B-91B4-EDF4DD0AD9B6}"/>
                </a:ext>
              </a:extLst>
            </p:cNvPr>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14" name="Group 13">
            <a:extLst>
              <a:ext uri="{FF2B5EF4-FFF2-40B4-BE49-F238E27FC236}">
                <a16:creationId xmlns:a16="http://schemas.microsoft.com/office/drawing/2014/main" xmlns="" id="{C95FAC9A-7F99-480B-A785-F441C40E2BD0}"/>
              </a:ext>
            </a:extLst>
          </p:cNvPr>
          <p:cNvGrpSpPr/>
          <p:nvPr/>
        </p:nvGrpSpPr>
        <p:grpSpPr>
          <a:xfrm>
            <a:off x="3714427" y="5565272"/>
            <a:ext cx="243180" cy="191602"/>
            <a:chOff x="4962525" y="3988427"/>
            <a:chExt cx="2260600" cy="1781175"/>
          </a:xfrm>
        </p:grpSpPr>
        <p:sp>
          <p:nvSpPr>
            <p:cNvPr id="133" name="Freeform 11">
              <a:extLst>
                <a:ext uri="{FF2B5EF4-FFF2-40B4-BE49-F238E27FC236}">
                  <a16:creationId xmlns:a16="http://schemas.microsoft.com/office/drawing/2014/main" xmlns="" id="{5F6E7008-9C35-4ED6-B176-4BAE729D3FF7}"/>
                </a:ext>
              </a:extLst>
            </p:cNvPr>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4" name="Freeform 12">
              <a:extLst>
                <a:ext uri="{FF2B5EF4-FFF2-40B4-BE49-F238E27FC236}">
                  <a16:creationId xmlns:a16="http://schemas.microsoft.com/office/drawing/2014/main" xmlns="" id="{079F0B5F-BEEB-4B90-8758-632F9A5E0866}"/>
                </a:ext>
              </a:extLst>
            </p:cNvPr>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sp>
        <p:nvSpPr>
          <p:cNvPr id="15" name="TextBox 143">
            <a:extLst>
              <a:ext uri="{FF2B5EF4-FFF2-40B4-BE49-F238E27FC236}">
                <a16:creationId xmlns:a16="http://schemas.microsoft.com/office/drawing/2014/main" xmlns="" id="{3B38A4C8-ADF1-4985-A09E-091771B24DC9}"/>
              </a:ext>
            </a:extLst>
          </p:cNvPr>
          <p:cNvSpPr txBox="1"/>
          <p:nvPr/>
        </p:nvSpPr>
        <p:spPr>
          <a:xfrm>
            <a:off x="3418119" y="4847634"/>
            <a:ext cx="835796" cy="33034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122" b="1" kern="0" dirty="0">
                <a:solidFill>
                  <a:srgbClr val="FFFFFF"/>
                </a:solidFill>
                <a:latin typeface="Calibri" panose="020F0502020204030204"/>
              </a:rPr>
              <a:t>VM</a:t>
            </a:r>
          </a:p>
        </p:txBody>
      </p:sp>
      <p:grpSp>
        <p:nvGrpSpPr>
          <p:cNvPr id="16" name="Group 15">
            <a:extLst>
              <a:ext uri="{FF2B5EF4-FFF2-40B4-BE49-F238E27FC236}">
                <a16:creationId xmlns:a16="http://schemas.microsoft.com/office/drawing/2014/main" xmlns="" id="{41A9A4DD-2307-4C56-8F69-8463EB83C2DC}"/>
              </a:ext>
            </a:extLst>
          </p:cNvPr>
          <p:cNvGrpSpPr/>
          <p:nvPr/>
        </p:nvGrpSpPr>
        <p:grpSpPr>
          <a:xfrm>
            <a:off x="3418119" y="5181185"/>
            <a:ext cx="835798" cy="633056"/>
            <a:chOff x="5399594" y="2421341"/>
            <a:chExt cx="862107" cy="550004"/>
          </a:xfrm>
        </p:grpSpPr>
        <p:sp>
          <p:nvSpPr>
            <p:cNvPr id="131" name="Rectangle 130">
              <a:extLst>
                <a:ext uri="{FF2B5EF4-FFF2-40B4-BE49-F238E27FC236}">
                  <a16:creationId xmlns:a16="http://schemas.microsoft.com/office/drawing/2014/main" xmlns="" id="{C3EBB43E-F5ED-4BBE-A809-D748A37CEAD1}"/>
                </a:ext>
              </a:extLst>
            </p:cNvPr>
            <p:cNvSpPr/>
            <p:nvPr/>
          </p:nvSpPr>
          <p:spPr bwMode="auto">
            <a:xfrm>
              <a:off x="5399596" y="2421341"/>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sp>
          <p:nvSpPr>
            <p:cNvPr id="132" name="Rectangle 131">
              <a:extLst>
                <a:ext uri="{FF2B5EF4-FFF2-40B4-BE49-F238E27FC236}">
                  <a16:creationId xmlns:a16="http://schemas.microsoft.com/office/drawing/2014/main" xmlns="" id="{9E356AAE-A34A-4CDA-96C6-2BF6198C7505}"/>
                </a:ext>
              </a:extLst>
            </p:cNvPr>
            <p:cNvSpPr/>
            <p:nvPr/>
          </p:nvSpPr>
          <p:spPr bwMode="auto">
            <a:xfrm>
              <a:off x="5399594" y="2697025"/>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sp>
        <p:nvSpPr>
          <p:cNvPr id="17" name="Rectangle 16">
            <a:extLst>
              <a:ext uri="{FF2B5EF4-FFF2-40B4-BE49-F238E27FC236}">
                <a16:creationId xmlns:a16="http://schemas.microsoft.com/office/drawing/2014/main" xmlns="" id="{CF9C0171-6F84-4547-B701-AB6A0304E0DC}"/>
              </a:ext>
            </a:extLst>
          </p:cNvPr>
          <p:cNvSpPr/>
          <p:nvPr/>
        </p:nvSpPr>
        <p:spPr bwMode="auto">
          <a:xfrm>
            <a:off x="3307339" y="5865513"/>
            <a:ext cx="3068685" cy="473109"/>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49751">
              <a:lnSpc>
                <a:spcPct val="90000"/>
              </a:lnSpc>
              <a:defRPr/>
            </a:pPr>
            <a:endParaRPr lang="en-US" sz="2448"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18" name="Group 17">
            <a:extLst>
              <a:ext uri="{FF2B5EF4-FFF2-40B4-BE49-F238E27FC236}">
                <a16:creationId xmlns:a16="http://schemas.microsoft.com/office/drawing/2014/main" xmlns="" id="{875EE736-629B-447F-AB06-FDE5ECFDA436}"/>
              </a:ext>
            </a:extLst>
          </p:cNvPr>
          <p:cNvGrpSpPr/>
          <p:nvPr/>
        </p:nvGrpSpPr>
        <p:grpSpPr>
          <a:xfrm>
            <a:off x="4799252" y="5231234"/>
            <a:ext cx="188233" cy="209044"/>
            <a:chOff x="7434263" y="-1335463"/>
            <a:chExt cx="947737" cy="1052514"/>
          </a:xfrm>
          <a:solidFill>
            <a:sysClr val="windowText" lastClr="000000"/>
          </a:solidFill>
        </p:grpSpPr>
        <p:sp>
          <p:nvSpPr>
            <p:cNvPr id="128" name="Freeform 5">
              <a:extLst>
                <a:ext uri="{FF2B5EF4-FFF2-40B4-BE49-F238E27FC236}">
                  <a16:creationId xmlns:a16="http://schemas.microsoft.com/office/drawing/2014/main" xmlns="" id="{D8C7F0A0-B126-4F0F-B7E4-93CF5C5DE106}"/>
                </a:ext>
              </a:extLst>
            </p:cNvPr>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9" name="Freeform 6">
              <a:extLst>
                <a:ext uri="{FF2B5EF4-FFF2-40B4-BE49-F238E27FC236}">
                  <a16:creationId xmlns:a16="http://schemas.microsoft.com/office/drawing/2014/main" xmlns="" id="{9A5184AD-3183-44DA-A7A5-BCD09D87B4A4}"/>
                </a:ext>
              </a:extLst>
            </p:cNvPr>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0" name="Freeform 7">
              <a:extLst>
                <a:ext uri="{FF2B5EF4-FFF2-40B4-BE49-F238E27FC236}">
                  <a16:creationId xmlns:a16="http://schemas.microsoft.com/office/drawing/2014/main" xmlns="" id="{78563C14-F514-43E2-A91B-09005F0A4054}"/>
                </a:ext>
              </a:extLst>
            </p:cNvPr>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19" name="Group 18">
            <a:extLst>
              <a:ext uri="{FF2B5EF4-FFF2-40B4-BE49-F238E27FC236}">
                <a16:creationId xmlns:a16="http://schemas.microsoft.com/office/drawing/2014/main" xmlns="" id="{AB4B4CBD-0BFF-4E37-B2E8-B5DB906AD4CF}"/>
              </a:ext>
            </a:extLst>
          </p:cNvPr>
          <p:cNvGrpSpPr/>
          <p:nvPr/>
        </p:nvGrpSpPr>
        <p:grpSpPr>
          <a:xfrm>
            <a:off x="4771778" y="5561968"/>
            <a:ext cx="243180" cy="191602"/>
            <a:chOff x="4962525" y="3957709"/>
            <a:chExt cx="2260600" cy="1781175"/>
          </a:xfrm>
        </p:grpSpPr>
        <p:sp>
          <p:nvSpPr>
            <p:cNvPr id="126" name="Freeform 11">
              <a:extLst>
                <a:ext uri="{FF2B5EF4-FFF2-40B4-BE49-F238E27FC236}">
                  <a16:creationId xmlns:a16="http://schemas.microsoft.com/office/drawing/2014/main" xmlns="" id="{5DD774D0-E30E-4261-A4DB-0108A3054C29}"/>
                </a:ext>
              </a:extLst>
            </p:cNvPr>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7" name="Freeform 12">
              <a:extLst>
                <a:ext uri="{FF2B5EF4-FFF2-40B4-BE49-F238E27FC236}">
                  <a16:creationId xmlns:a16="http://schemas.microsoft.com/office/drawing/2014/main" xmlns="" id="{EB40F10E-2372-4403-AEA9-A72618291636}"/>
                </a:ext>
              </a:extLst>
            </p:cNvPr>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sp>
        <p:nvSpPr>
          <p:cNvPr id="20" name="TextBox 155">
            <a:extLst>
              <a:ext uri="{FF2B5EF4-FFF2-40B4-BE49-F238E27FC236}">
                <a16:creationId xmlns:a16="http://schemas.microsoft.com/office/drawing/2014/main" xmlns="" id="{F4DA2577-ECDC-41C0-8084-3181FB5DC56B}"/>
              </a:ext>
            </a:extLst>
          </p:cNvPr>
          <p:cNvSpPr txBox="1"/>
          <p:nvPr/>
        </p:nvSpPr>
        <p:spPr>
          <a:xfrm>
            <a:off x="4475469" y="4847634"/>
            <a:ext cx="835796" cy="33034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122" b="1" kern="0" dirty="0">
                <a:solidFill>
                  <a:srgbClr val="FFFFFF"/>
                </a:solidFill>
                <a:latin typeface="Calibri" panose="020F0502020204030204"/>
              </a:rPr>
              <a:t>VM</a:t>
            </a:r>
          </a:p>
        </p:txBody>
      </p:sp>
      <p:grpSp>
        <p:nvGrpSpPr>
          <p:cNvPr id="21" name="Group 20">
            <a:extLst>
              <a:ext uri="{FF2B5EF4-FFF2-40B4-BE49-F238E27FC236}">
                <a16:creationId xmlns:a16="http://schemas.microsoft.com/office/drawing/2014/main" xmlns="" id="{B8288106-6474-4CE7-9D50-316CBA0EC4D4}"/>
              </a:ext>
            </a:extLst>
          </p:cNvPr>
          <p:cNvGrpSpPr/>
          <p:nvPr/>
        </p:nvGrpSpPr>
        <p:grpSpPr>
          <a:xfrm>
            <a:off x="4475469" y="5177879"/>
            <a:ext cx="835796" cy="633056"/>
            <a:chOff x="5399594" y="2418470"/>
            <a:chExt cx="862105" cy="550004"/>
          </a:xfrm>
        </p:grpSpPr>
        <p:sp>
          <p:nvSpPr>
            <p:cNvPr id="124" name="Rectangle 123">
              <a:extLst>
                <a:ext uri="{FF2B5EF4-FFF2-40B4-BE49-F238E27FC236}">
                  <a16:creationId xmlns:a16="http://schemas.microsoft.com/office/drawing/2014/main" xmlns="" id="{4DC33A7A-315B-4B9D-9E86-80207734C1EE}"/>
                </a:ext>
              </a:extLst>
            </p:cNvPr>
            <p:cNvSpPr/>
            <p:nvPr/>
          </p:nvSpPr>
          <p:spPr bwMode="auto">
            <a:xfrm>
              <a:off x="5399594" y="2418470"/>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sp>
          <p:nvSpPr>
            <p:cNvPr id="125" name="Rectangle 124">
              <a:extLst>
                <a:ext uri="{FF2B5EF4-FFF2-40B4-BE49-F238E27FC236}">
                  <a16:creationId xmlns:a16="http://schemas.microsoft.com/office/drawing/2014/main" xmlns="" id="{4F31F305-A15D-44BC-89E3-496DE2F5ED43}"/>
                </a:ext>
              </a:extLst>
            </p:cNvPr>
            <p:cNvSpPr/>
            <p:nvPr/>
          </p:nvSpPr>
          <p:spPr bwMode="auto">
            <a:xfrm>
              <a:off x="5399594" y="2694154"/>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sp>
        <p:nvSpPr>
          <p:cNvPr id="22" name="Freeform 5">
            <a:extLst>
              <a:ext uri="{FF2B5EF4-FFF2-40B4-BE49-F238E27FC236}">
                <a16:creationId xmlns:a16="http://schemas.microsoft.com/office/drawing/2014/main" xmlns="" id="{31658771-C44C-4294-892C-CB011EE09812}"/>
              </a:ext>
            </a:extLst>
          </p:cNvPr>
          <p:cNvSpPr>
            <a:spLocks/>
          </p:cNvSpPr>
          <p:nvPr/>
        </p:nvSpPr>
        <p:spPr bwMode="auto">
          <a:xfrm>
            <a:off x="5856597" y="5308513"/>
            <a:ext cx="84184" cy="144407"/>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3" name="Freeform 6">
            <a:extLst>
              <a:ext uri="{FF2B5EF4-FFF2-40B4-BE49-F238E27FC236}">
                <a16:creationId xmlns:a16="http://schemas.microsoft.com/office/drawing/2014/main" xmlns="" id="{7BC982E8-3210-46C6-96C9-8B82B1F026A3}"/>
              </a:ext>
            </a:extLst>
          </p:cNvPr>
          <p:cNvSpPr>
            <a:spLocks/>
          </p:cNvSpPr>
          <p:nvPr/>
        </p:nvSpPr>
        <p:spPr bwMode="auto">
          <a:xfrm>
            <a:off x="5961276" y="5308513"/>
            <a:ext cx="83554" cy="144407"/>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4" name="Freeform 7">
            <a:extLst>
              <a:ext uri="{FF2B5EF4-FFF2-40B4-BE49-F238E27FC236}">
                <a16:creationId xmlns:a16="http://schemas.microsoft.com/office/drawing/2014/main" xmlns="" id="{9D821469-8E9D-456A-8856-623BE43F9011}"/>
              </a:ext>
            </a:extLst>
          </p:cNvPr>
          <p:cNvSpPr>
            <a:spLocks/>
          </p:cNvSpPr>
          <p:nvPr/>
        </p:nvSpPr>
        <p:spPr bwMode="auto">
          <a:xfrm>
            <a:off x="5867633" y="5243877"/>
            <a:ext cx="166476" cy="9459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5" name="Freeform 11">
            <a:extLst>
              <a:ext uri="{FF2B5EF4-FFF2-40B4-BE49-F238E27FC236}">
                <a16:creationId xmlns:a16="http://schemas.microsoft.com/office/drawing/2014/main" xmlns="" id="{5FDF5754-90AA-4C15-95AD-DA59AF1A2EF5}"/>
              </a:ext>
            </a:extLst>
          </p:cNvPr>
          <p:cNvSpPr>
            <a:spLocks noEditPoints="1"/>
          </p:cNvSpPr>
          <p:nvPr/>
        </p:nvSpPr>
        <p:spPr bwMode="auto">
          <a:xfrm>
            <a:off x="5829126" y="5561968"/>
            <a:ext cx="243180" cy="191602"/>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6" name="Freeform 12">
            <a:extLst>
              <a:ext uri="{FF2B5EF4-FFF2-40B4-BE49-F238E27FC236}">
                <a16:creationId xmlns:a16="http://schemas.microsoft.com/office/drawing/2014/main" xmlns="" id="{D45852A0-45B8-4358-9AB8-92D3960CB00D}"/>
              </a:ext>
            </a:extLst>
          </p:cNvPr>
          <p:cNvSpPr>
            <a:spLocks/>
          </p:cNvSpPr>
          <p:nvPr/>
        </p:nvSpPr>
        <p:spPr bwMode="auto">
          <a:xfrm>
            <a:off x="5931930" y="5597658"/>
            <a:ext cx="42693" cy="8248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7" name="TextBox 164">
            <a:extLst>
              <a:ext uri="{FF2B5EF4-FFF2-40B4-BE49-F238E27FC236}">
                <a16:creationId xmlns:a16="http://schemas.microsoft.com/office/drawing/2014/main" xmlns="" id="{D89AB37A-2E8F-4E5C-959C-7C527F0F38D3}"/>
              </a:ext>
            </a:extLst>
          </p:cNvPr>
          <p:cNvSpPr txBox="1"/>
          <p:nvPr/>
        </p:nvSpPr>
        <p:spPr>
          <a:xfrm>
            <a:off x="5532816" y="4860274"/>
            <a:ext cx="835796" cy="33034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122" b="1" kern="0" dirty="0">
                <a:solidFill>
                  <a:srgbClr val="FFFFFF"/>
                </a:solidFill>
                <a:latin typeface="Calibri" panose="020F0502020204030204"/>
              </a:rPr>
              <a:t>VM</a:t>
            </a:r>
          </a:p>
        </p:txBody>
      </p:sp>
      <p:sp>
        <p:nvSpPr>
          <p:cNvPr id="28" name="Rectangle 27">
            <a:extLst>
              <a:ext uri="{FF2B5EF4-FFF2-40B4-BE49-F238E27FC236}">
                <a16:creationId xmlns:a16="http://schemas.microsoft.com/office/drawing/2014/main" xmlns="" id="{C78471A5-B7FA-4D58-AFE3-C68FAF2794C9}"/>
              </a:ext>
            </a:extLst>
          </p:cNvPr>
          <p:cNvSpPr/>
          <p:nvPr/>
        </p:nvSpPr>
        <p:spPr bwMode="auto">
          <a:xfrm>
            <a:off x="5532816" y="5190526"/>
            <a:ext cx="835796" cy="315744"/>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nvGrpSpPr>
          <p:cNvPr id="29" name="Group 28">
            <a:extLst>
              <a:ext uri="{FF2B5EF4-FFF2-40B4-BE49-F238E27FC236}">
                <a16:creationId xmlns:a16="http://schemas.microsoft.com/office/drawing/2014/main" xmlns="" id="{E1073CD6-E0B2-47B8-91A2-22B097480893}"/>
              </a:ext>
            </a:extLst>
          </p:cNvPr>
          <p:cNvGrpSpPr/>
          <p:nvPr/>
        </p:nvGrpSpPr>
        <p:grpSpPr>
          <a:xfrm>
            <a:off x="1177924" y="4841679"/>
            <a:ext cx="2129414" cy="1496947"/>
            <a:chOff x="1156050" y="5020815"/>
            <a:chExt cx="2130927" cy="1498008"/>
          </a:xfrm>
        </p:grpSpPr>
        <p:grpSp>
          <p:nvGrpSpPr>
            <p:cNvPr id="102" name="Group 101">
              <a:extLst>
                <a:ext uri="{FF2B5EF4-FFF2-40B4-BE49-F238E27FC236}">
                  <a16:creationId xmlns:a16="http://schemas.microsoft.com/office/drawing/2014/main" xmlns="" id="{75865D65-1F10-4492-817F-506F7B47F87D}"/>
                </a:ext>
              </a:extLst>
            </p:cNvPr>
            <p:cNvGrpSpPr/>
            <p:nvPr/>
          </p:nvGrpSpPr>
          <p:grpSpPr>
            <a:xfrm>
              <a:off x="1156050" y="5020815"/>
              <a:ext cx="2130927" cy="473445"/>
              <a:chOff x="1245257" y="1992089"/>
              <a:chExt cx="2196444" cy="488002"/>
            </a:xfrm>
          </p:grpSpPr>
          <p:sp>
            <p:nvSpPr>
              <p:cNvPr id="118" name="Rectangle 117">
                <a:extLst>
                  <a:ext uri="{FF2B5EF4-FFF2-40B4-BE49-F238E27FC236}">
                    <a16:creationId xmlns:a16="http://schemas.microsoft.com/office/drawing/2014/main" xmlns="" id="{A5EF2E39-38DF-4B1C-B1F2-5F18AC336393}"/>
                  </a:ext>
                </a:extLst>
              </p:cNvPr>
              <p:cNvSpPr/>
              <p:nvPr/>
            </p:nvSpPr>
            <p:spPr bwMode="auto">
              <a:xfrm>
                <a:off x="1245257" y="1992089"/>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19" name="Rectangle 118">
                <a:extLst>
                  <a:ext uri="{FF2B5EF4-FFF2-40B4-BE49-F238E27FC236}">
                    <a16:creationId xmlns:a16="http://schemas.microsoft.com/office/drawing/2014/main" xmlns="" id="{9A2D47B3-B989-4872-B49D-1249D2A6549E}"/>
                  </a:ext>
                </a:extLst>
              </p:cNvPr>
              <p:cNvSpPr/>
              <p:nvPr/>
            </p:nvSpPr>
            <p:spPr bwMode="auto">
              <a:xfrm>
                <a:off x="1730909" y="1992089"/>
                <a:ext cx="1710792"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Application</a:t>
                </a:r>
              </a:p>
            </p:txBody>
          </p:sp>
          <p:grpSp>
            <p:nvGrpSpPr>
              <p:cNvPr id="120" name="Group 119">
                <a:extLst>
                  <a:ext uri="{FF2B5EF4-FFF2-40B4-BE49-F238E27FC236}">
                    <a16:creationId xmlns:a16="http://schemas.microsoft.com/office/drawing/2014/main" xmlns="" id="{3C8FB438-10C2-482E-B237-A4F0B40BB3D7}"/>
                  </a:ext>
                </a:extLst>
              </p:cNvPr>
              <p:cNvGrpSpPr/>
              <p:nvPr/>
            </p:nvGrpSpPr>
            <p:grpSpPr>
              <a:xfrm>
                <a:off x="1373336" y="2107145"/>
                <a:ext cx="232215" cy="257887"/>
                <a:chOff x="7434263" y="-2105025"/>
                <a:chExt cx="947737" cy="1052512"/>
              </a:xfrm>
              <a:solidFill>
                <a:sysClr val="windowText" lastClr="000000"/>
              </a:solidFill>
            </p:grpSpPr>
            <p:sp>
              <p:nvSpPr>
                <p:cNvPr id="121" name="Freeform 5">
                  <a:extLst>
                    <a:ext uri="{FF2B5EF4-FFF2-40B4-BE49-F238E27FC236}">
                      <a16:creationId xmlns:a16="http://schemas.microsoft.com/office/drawing/2014/main" xmlns="" id="{476366FB-2CAD-4616-B5DF-9A4E3ED2A445}"/>
                    </a:ext>
                  </a:extLst>
                </p:cNvPr>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2" name="Freeform 6">
                  <a:extLst>
                    <a:ext uri="{FF2B5EF4-FFF2-40B4-BE49-F238E27FC236}">
                      <a16:creationId xmlns:a16="http://schemas.microsoft.com/office/drawing/2014/main" xmlns="" id="{E5DA5491-DFC7-4230-B906-A2E32BDA524A}"/>
                    </a:ext>
                  </a:extLst>
                </p:cNvPr>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3" name="Freeform 7">
                  <a:extLst>
                    <a:ext uri="{FF2B5EF4-FFF2-40B4-BE49-F238E27FC236}">
                      <a16:creationId xmlns:a16="http://schemas.microsoft.com/office/drawing/2014/main" xmlns="" id="{A3B0EFA4-CC49-40F6-AEEE-6B3A41AC7FDF}"/>
                    </a:ext>
                  </a:extLst>
                </p:cNvPr>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03" name="Group 102">
              <a:extLst>
                <a:ext uri="{FF2B5EF4-FFF2-40B4-BE49-F238E27FC236}">
                  <a16:creationId xmlns:a16="http://schemas.microsoft.com/office/drawing/2014/main" xmlns="" id="{419CF45D-55BB-4677-B61C-6367E3FE3B36}"/>
                </a:ext>
              </a:extLst>
            </p:cNvPr>
            <p:cNvGrpSpPr/>
            <p:nvPr/>
          </p:nvGrpSpPr>
          <p:grpSpPr>
            <a:xfrm>
              <a:off x="1156050" y="5533097"/>
              <a:ext cx="2130927" cy="473445"/>
              <a:chOff x="1245257" y="2520122"/>
              <a:chExt cx="2196444" cy="488002"/>
            </a:xfrm>
          </p:grpSpPr>
          <p:sp>
            <p:nvSpPr>
              <p:cNvPr id="113" name="Rectangle 112">
                <a:extLst>
                  <a:ext uri="{FF2B5EF4-FFF2-40B4-BE49-F238E27FC236}">
                    <a16:creationId xmlns:a16="http://schemas.microsoft.com/office/drawing/2014/main" xmlns="" id="{003D5877-3EED-4499-B711-2C504D9C2F85}"/>
                  </a:ext>
                </a:extLst>
              </p:cNvPr>
              <p:cNvSpPr/>
              <p:nvPr/>
            </p:nvSpPr>
            <p:spPr bwMode="auto">
              <a:xfrm>
                <a:off x="1245257" y="2520122"/>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14" name="Rectangle 113">
                <a:extLst>
                  <a:ext uri="{FF2B5EF4-FFF2-40B4-BE49-F238E27FC236}">
                    <a16:creationId xmlns:a16="http://schemas.microsoft.com/office/drawing/2014/main" xmlns="" id="{9A934AFA-AEF4-4793-8DE0-93667B929195}"/>
                  </a:ext>
                </a:extLst>
              </p:cNvPr>
              <p:cNvSpPr/>
              <p:nvPr/>
            </p:nvSpPr>
            <p:spPr bwMode="auto">
              <a:xfrm>
                <a:off x="1730908" y="2520122"/>
                <a:ext cx="1710793"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OS</a:t>
                </a:r>
              </a:p>
            </p:txBody>
          </p:sp>
          <p:grpSp>
            <p:nvGrpSpPr>
              <p:cNvPr id="115" name="Group 114">
                <a:extLst>
                  <a:ext uri="{FF2B5EF4-FFF2-40B4-BE49-F238E27FC236}">
                    <a16:creationId xmlns:a16="http://schemas.microsoft.com/office/drawing/2014/main" xmlns="" id="{F42B7AC1-FB39-4BF2-A6AB-9AF5EFDD23DD}"/>
                  </a:ext>
                </a:extLst>
              </p:cNvPr>
              <p:cNvGrpSpPr/>
              <p:nvPr/>
            </p:nvGrpSpPr>
            <p:grpSpPr>
              <a:xfrm>
                <a:off x="1353314" y="2674887"/>
                <a:ext cx="272648" cy="214824"/>
                <a:chOff x="4962525" y="2536825"/>
                <a:chExt cx="2260600" cy="1781175"/>
              </a:xfrm>
            </p:grpSpPr>
            <p:sp>
              <p:nvSpPr>
                <p:cNvPr id="116" name="Freeform 11">
                  <a:extLst>
                    <a:ext uri="{FF2B5EF4-FFF2-40B4-BE49-F238E27FC236}">
                      <a16:creationId xmlns:a16="http://schemas.microsoft.com/office/drawing/2014/main" xmlns="" id="{028E0B08-179B-4B52-A684-05E999BD980D}"/>
                    </a:ext>
                  </a:extLst>
                </p:cNvPr>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7" name="Freeform 12">
                  <a:extLst>
                    <a:ext uri="{FF2B5EF4-FFF2-40B4-BE49-F238E27FC236}">
                      <a16:creationId xmlns:a16="http://schemas.microsoft.com/office/drawing/2014/main" xmlns="" id="{8E78B40A-460D-41C8-A842-80EA87C83027}"/>
                    </a:ext>
                  </a:extLst>
                </p:cNvPr>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04" name="Group 103">
              <a:extLst>
                <a:ext uri="{FF2B5EF4-FFF2-40B4-BE49-F238E27FC236}">
                  <a16:creationId xmlns:a16="http://schemas.microsoft.com/office/drawing/2014/main" xmlns="" id="{4B5EAAC5-CF4D-4B7F-B0C8-35F806184930}"/>
                </a:ext>
              </a:extLst>
            </p:cNvPr>
            <p:cNvGrpSpPr/>
            <p:nvPr/>
          </p:nvGrpSpPr>
          <p:grpSpPr>
            <a:xfrm>
              <a:off x="1156050" y="6045378"/>
              <a:ext cx="2130927" cy="473445"/>
              <a:chOff x="1245257" y="3048155"/>
              <a:chExt cx="2196444" cy="488002"/>
            </a:xfrm>
          </p:grpSpPr>
          <p:sp>
            <p:nvSpPr>
              <p:cNvPr id="105" name="Rectangle 104">
                <a:extLst>
                  <a:ext uri="{FF2B5EF4-FFF2-40B4-BE49-F238E27FC236}">
                    <a16:creationId xmlns:a16="http://schemas.microsoft.com/office/drawing/2014/main" xmlns="" id="{594D7AFD-FB3B-451C-931D-D7B664CF31FF}"/>
                  </a:ext>
                </a:extLst>
              </p:cNvPr>
              <p:cNvSpPr/>
              <p:nvPr/>
            </p:nvSpPr>
            <p:spPr bwMode="auto">
              <a:xfrm>
                <a:off x="1245257" y="3048155"/>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06" name="Rectangle 105">
                <a:extLst>
                  <a:ext uri="{FF2B5EF4-FFF2-40B4-BE49-F238E27FC236}">
                    <a16:creationId xmlns:a16="http://schemas.microsoft.com/office/drawing/2014/main" xmlns="" id="{E2A93ADA-01B9-4391-A544-DD76970D5C15}"/>
                  </a:ext>
                </a:extLst>
              </p:cNvPr>
              <p:cNvSpPr/>
              <p:nvPr/>
            </p:nvSpPr>
            <p:spPr bwMode="auto">
              <a:xfrm>
                <a:off x="1730908" y="3048155"/>
                <a:ext cx="1710793"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Hardware</a:t>
                </a:r>
              </a:p>
            </p:txBody>
          </p:sp>
          <p:grpSp>
            <p:nvGrpSpPr>
              <p:cNvPr id="107" name="Group 106">
                <a:extLst>
                  <a:ext uri="{FF2B5EF4-FFF2-40B4-BE49-F238E27FC236}">
                    <a16:creationId xmlns:a16="http://schemas.microsoft.com/office/drawing/2014/main" xmlns="" id="{B5572E29-E89E-4B2D-86D7-F7BD1687C76E}"/>
                  </a:ext>
                </a:extLst>
              </p:cNvPr>
              <p:cNvGrpSpPr/>
              <p:nvPr/>
            </p:nvGrpSpPr>
            <p:grpSpPr>
              <a:xfrm>
                <a:off x="1391881" y="3175987"/>
                <a:ext cx="179301" cy="232338"/>
                <a:chOff x="5260975" y="2352675"/>
                <a:chExt cx="1663700" cy="2155825"/>
              </a:xfrm>
              <a:solidFill>
                <a:sysClr val="windowText" lastClr="000000"/>
              </a:solidFill>
            </p:grpSpPr>
            <p:sp>
              <p:nvSpPr>
                <p:cNvPr id="108" name="Freeform 16">
                  <a:extLst>
                    <a:ext uri="{FF2B5EF4-FFF2-40B4-BE49-F238E27FC236}">
                      <a16:creationId xmlns:a16="http://schemas.microsoft.com/office/drawing/2014/main" xmlns="" id="{97DE31B7-9110-455E-92A3-3C28EBE7D5FD}"/>
                    </a:ext>
                  </a:extLst>
                </p:cNvPr>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09" name="Oval 108">
                  <a:extLst>
                    <a:ext uri="{FF2B5EF4-FFF2-40B4-BE49-F238E27FC236}">
                      <a16:creationId xmlns:a16="http://schemas.microsoft.com/office/drawing/2014/main" xmlns="" id="{3523B5F5-B688-4DDB-8FAB-B2C98361EAFA}"/>
                    </a:ext>
                  </a:extLst>
                </p:cNvPr>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0" name="Oval 109">
                  <a:extLst>
                    <a:ext uri="{FF2B5EF4-FFF2-40B4-BE49-F238E27FC236}">
                      <a16:creationId xmlns:a16="http://schemas.microsoft.com/office/drawing/2014/main" xmlns="" id="{D01B6491-64C9-4CE9-A3E3-2101B8FE89CB}"/>
                    </a:ext>
                  </a:extLst>
                </p:cNvPr>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1" name="Oval 110">
                  <a:extLst>
                    <a:ext uri="{FF2B5EF4-FFF2-40B4-BE49-F238E27FC236}">
                      <a16:creationId xmlns:a16="http://schemas.microsoft.com/office/drawing/2014/main" xmlns="" id="{2D535BCD-4E21-44D2-8888-EE673BAFA2A9}"/>
                    </a:ext>
                  </a:extLst>
                </p:cNvPr>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2" name="Oval 111">
                  <a:extLst>
                    <a:ext uri="{FF2B5EF4-FFF2-40B4-BE49-F238E27FC236}">
                      <a16:creationId xmlns:a16="http://schemas.microsoft.com/office/drawing/2014/main" xmlns="" id="{CC4E33C4-3578-4D93-A598-3A2877D2F3B7}"/>
                    </a:ext>
                  </a:extLst>
                </p:cNvPr>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grpSp>
        <p:nvGrpSpPr>
          <p:cNvPr id="30" name="Group 29">
            <a:extLst>
              <a:ext uri="{FF2B5EF4-FFF2-40B4-BE49-F238E27FC236}">
                <a16:creationId xmlns:a16="http://schemas.microsoft.com/office/drawing/2014/main" xmlns="" id="{487A59C1-21E3-463B-9470-6CB4D78CBA7F}"/>
              </a:ext>
            </a:extLst>
          </p:cNvPr>
          <p:cNvGrpSpPr/>
          <p:nvPr/>
        </p:nvGrpSpPr>
        <p:grpSpPr>
          <a:xfrm>
            <a:off x="7326655" y="1222000"/>
            <a:ext cx="4853866" cy="2577704"/>
            <a:chOff x="7305967" y="1399502"/>
            <a:chExt cx="4855931" cy="2578801"/>
          </a:xfrm>
        </p:grpSpPr>
        <p:sp>
          <p:nvSpPr>
            <p:cNvPr id="79" name="TextBox 71">
              <a:extLst>
                <a:ext uri="{FF2B5EF4-FFF2-40B4-BE49-F238E27FC236}">
                  <a16:creationId xmlns:a16="http://schemas.microsoft.com/office/drawing/2014/main" xmlns="" id="{CFBF4C8A-A6D3-4440-A6E5-4A7187360971}"/>
                </a:ext>
              </a:extLst>
            </p:cNvPr>
            <p:cNvSpPr txBox="1"/>
            <p:nvPr/>
          </p:nvSpPr>
          <p:spPr>
            <a:xfrm>
              <a:off x="7305967" y="1399502"/>
              <a:ext cx="4855931" cy="2578801"/>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en-US" sz="2040" b="1" kern="0" dirty="0">
                  <a:solidFill>
                    <a:srgbClr val="0078D7"/>
                  </a:solidFill>
                  <a:latin typeface="Calibri" panose="020F0502020204030204"/>
                </a:rPr>
                <a:t>Windows Server containers</a:t>
              </a:r>
              <a:br>
                <a:rPr lang="en-US" sz="2040" b="1" kern="0" dirty="0">
                  <a:solidFill>
                    <a:srgbClr val="0078D7"/>
                  </a:solidFill>
                  <a:latin typeface="Calibri" panose="020F0502020204030204"/>
                </a:rPr>
              </a:br>
              <a:r>
                <a:rPr lang="en-US" sz="2040" kern="0" dirty="0">
                  <a:solidFill>
                    <a:srgbClr val="333333"/>
                  </a:solidFill>
                  <a:latin typeface="Calibri" panose="020F0502020204030204"/>
                </a:rPr>
                <a:t>No different from Linux containers</a:t>
              </a:r>
            </a:p>
          </p:txBody>
        </p:sp>
        <p:grpSp>
          <p:nvGrpSpPr>
            <p:cNvPr id="80" name="Group 79">
              <a:extLst>
                <a:ext uri="{FF2B5EF4-FFF2-40B4-BE49-F238E27FC236}">
                  <a16:creationId xmlns:a16="http://schemas.microsoft.com/office/drawing/2014/main" xmlns="" id="{7472E545-CEAF-4261-A660-0C21ADD87498}"/>
                </a:ext>
              </a:extLst>
            </p:cNvPr>
            <p:cNvGrpSpPr/>
            <p:nvPr/>
          </p:nvGrpSpPr>
          <p:grpSpPr>
            <a:xfrm>
              <a:off x="8133337" y="3290642"/>
              <a:ext cx="2940027" cy="517401"/>
              <a:chOff x="838857" y="5499257"/>
              <a:chExt cx="2117017" cy="488005"/>
            </a:xfrm>
          </p:grpSpPr>
          <p:sp>
            <p:nvSpPr>
              <p:cNvPr id="100" name="Rectangle 99">
                <a:extLst>
                  <a:ext uri="{FF2B5EF4-FFF2-40B4-BE49-F238E27FC236}">
                    <a16:creationId xmlns:a16="http://schemas.microsoft.com/office/drawing/2014/main" xmlns="" id="{EFEF4361-9C40-433C-8FF8-EE6AACBA918A}"/>
                  </a:ext>
                </a:extLst>
              </p:cNvPr>
              <p:cNvSpPr/>
              <p:nvPr/>
            </p:nvSpPr>
            <p:spPr bwMode="auto">
              <a:xfrm>
                <a:off x="1182404" y="5499260"/>
                <a:ext cx="1773470"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Windows Server</a:t>
                </a:r>
              </a:p>
            </p:txBody>
          </p:sp>
          <p:sp>
            <p:nvSpPr>
              <p:cNvPr id="101" name="Rectangle 100">
                <a:extLst>
                  <a:ext uri="{FF2B5EF4-FFF2-40B4-BE49-F238E27FC236}">
                    <a16:creationId xmlns:a16="http://schemas.microsoft.com/office/drawing/2014/main" xmlns="" id="{33C8E981-B88E-4113-8675-06F1928003CA}"/>
                  </a:ext>
                </a:extLst>
              </p:cNvPr>
              <p:cNvSpPr/>
              <p:nvPr/>
            </p:nvSpPr>
            <p:spPr bwMode="auto">
              <a:xfrm>
                <a:off x="838857" y="5499257"/>
                <a:ext cx="345793"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pic>
          <p:nvPicPr>
            <p:cNvPr id="81" name="Picture 80">
              <a:extLst>
                <a:ext uri="{FF2B5EF4-FFF2-40B4-BE49-F238E27FC236}">
                  <a16:creationId xmlns:a16="http://schemas.microsoft.com/office/drawing/2014/main" xmlns="" id="{183EAB31-A478-4940-A210-CF113D4DB1A4}"/>
                </a:ext>
              </a:extLst>
            </p:cNvPr>
            <p:cNvPicPr>
              <a:picLocks noChangeAspect="1"/>
            </p:cNvPicPr>
            <p:nvPr/>
          </p:nvPicPr>
          <p:blipFill>
            <a:blip r:embed="rId3"/>
            <a:stretch>
              <a:fillRect/>
            </a:stretch>
          </p:blipFill>
          <p:spPr>
            <a:xfrm>
              <a:off x="8131001" y="3316298"/>
              <a:ext cx="481626" cy="469433"/>
            </a:xfrm>
            <a:prstGeom prst="rect">
              <a:avLst/>
            </a:prstGeom>
          </p:spPr>
        </p:pic>
        <p:grpSp>
          <p:nvGrpSpPr>
            <p:cNvPr id="82" name="Group 81">
              <a:extLst>
                <a:ext uri="{FF2B5EF4-FFF2-40B4-BE49-F238E27FC236}">
                  <a16:creationId xmlns:a16="http://schemas.microsoft.com/office/drawing/2014/main" xmlns="" id="{426A4ADB-867E-4DD1-9E36-CA430E864FA0}"/>
                </a:ext>
              </a:extLst>
            </p:cNvPr>
            <p:cNvGrpSpPr/>
            <p:nvPr/>
          </p:nvGrpSpPr>
          <p:grpSpPr>
            <a:xfrm>
              <a:off x="8133331" y="2298338"/>
              <a:ext cx="925961" cy="879855"/>
              <a:chOff x="5096392" y="3597025"/>
              <a:chExt cx="819831" cy="633656"/>
            </a:xfrm>
          </p:grpSpPr>
          <p:sp>
            <p:nvSpPr>
              <p:cNvPr id="95" name="Freeform 5">
                <a:extLst>
                  <a:ext uri="{FF2B5EF4-FFF2-40B4-BE49-F238E27FC236}">
                    <a16:creationId xmlns:a16="http://schemas.microsoft.com/office/drawing/2014/main" xmlns="" id="{FC5B4FF2-1692-4D75-B365-979AD9894DEA}"/>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6" name="Freeform 6">
                <a:extLst>
                  <a:ext uri="{FF2B5EF4-FFF2-40B4-BE49-F238E27FC236}">
                    <a16:creationId xmlns:a16="http://schemas.microsoft.com/office/drawing/2014/main" xmlns="" id="{AD4AA1DD-80B2-430D-918C-F25A5607F5D0}"/>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7" name="Freeform 7">
                <a:extLst>
                  <a:ext uri="{FF2B5EF4-FFF2-40B4-BE49-F238E27FC236}">
                    <a16:creationId xmlns:a16="http://schemas.microsoft.com/office/drawing/2014/main" xmlns="" id="{F62EA014-BF28-4283-8CA3-AC318EAB0315}"/>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8" name="TextBox 207">
                <a:extLst>
                  <a:ext uri="{FF2B5EF4-FFF2-40B4-BE49-F238E27FC236}">
                    <a16:creationId xmlns:a16="http://schemas.microsoft.com/office/drawing/2014/main" xmlns="" id="{CCC01B1E-2BB0-46D3-B846-F45888259D42}"/>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99" name="Rectangle 98">
                <a:extLst>
                  <a:ext uri="{FF2B5EF4-FFF2-40B4-BE49-F238E27FC236}">
                    <a16:creationId xmlns:a16="http://schemas.microsoft.com/office/drawing/2014/main" xmlns="" id="{D5846927-0C25-4E37-B3C7-3A93BC04EA60}"/>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83" name="Group 82">
              <a:extLst>
                <a:ext uri="{FF2B5EF4-FFF2-40B4-BE49-F238E27FC236}">
                  <a16:creationId xmlns:a16="http://schemas.microsoft.com/office/drawing/2014/main" xmlns="" id="{D0C00581-E94B-47FA-A4AF-922B5AC687C4}"/>
                </a:ext>
              </a:extLst>
            </p:cNvPr>
            <p:cNvGrpSpPr/>
            <p:nvPr/>
          </p:nvGrpSpPr>
          <p:grpSpPr>
            <a:xfrm>
              <a:off x="9142082" y="2306615"/>
              <a:ext cx="925961" cy="879855"/>
              <a:chOff x="5096392" y="3597025"/>
              <a:chExt cx="819831" cy="633656"/>
            </a:xfrm>
          </p:grpSpPr>
          <p:sp>
            <p:nvSpPr>
              <p:cNvPr id="90" name="Freeform 5">
                <a:extLst>
                  <a:ext uri="{FF2B5EF4-FFF2-40B4-BE49-F238E27FC236}">
                    <a16:creationId xmlns:a16="http://schemas.microsoft.com/office/drawing/2014/main" xmlns="" id="{CC1029F8-D63A-4318-9DA8-42B31736A243}"/>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1" name="Freeform 6">
                <a:extLst>
                  <a:ext uri="{FF2B5EF4-FFF2-40B4-BE49-F238E27FC236}">
                    <a16:creationId xmlns:a16="http://schemas.microsoft.com/office/drawing/2014/main" xmlns="" id="{20447679-440A-4A8E-B38B-E35FF16AC022}"/>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2" name="Freeform 7">
                <a:extLst>
                  <a:ext uri="{FF2B5EF4-FFF2-40B4-BE49-F238E27FC236}">
                    <a16:creationId xmlns:a16="http://schemas.microsoft.com/office/drawing/2014/main" xmlns="" id="{ED6F9AD5-E5DA-43C9-A7F8-A4329E4BBF48}"/>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3" name="TextBox 213">
                <a:extLst>
                  <a:ext uri="{FF2B5EF4-FFF2-40B4-BE49-F238E27FC236}">
                    <a16:creationId xmlns:a16="http://schemas.microsoft.com/office/drawing/2014/main" xmlns="" id="{DB7704F7-21B4-4858-824F-E44575E9FD0E}"/>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94" name="Rectangle 93">
                <a:extLst>
                  <a:ext uri="{FF2B5EF4-FFF2-40B4-BE49-F238E27FC236}">
                    <a16:creationId xmlns:a16="http://schemas.microsoft.com/office/drawing/2014/main" xmlns="" id="{AA931951-3D6A-4D39-A126-3FEE22EC3904}"/>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84" name="Group 83">
              <a:extLst>
                <a:ext uri="{FF2B5EF4-FFF2-40B4-BE49-F238E27FC236}">
                  <a16:creationId xmlns:a16="http://schemas.microsoft.com/office/drawing/2014/main" xmlns="" id="{B8C4F13D-CF14-47E5-9FCE-1A5505DD765C}"/>
                </a:ext>
              </a:extLst>
            </p:cNvPr>
            <p:cNvGrpSpPr/>
            <p:nvPr/>
          </p:nvGrpSpPr>
          <p:grpSpPr>
            <a:xfrm>
              <a:off x="10132335" y="2316496"/>
              <a:ext cx="925961" cy="879855"/>
              <a:chOff x="5096392" y="3597025"/>
              <a:chExt cx="819831" cy="633656"/>
            </a:xfrm>
          </p:grpSpPr>
          <p:sp>
            <p:nvSpPr>
              <p:cNvPr id="85" name="Freeform 5">
                <a:extLst>
                  <a:ext uri="{FF2B5EF4-FFF2-40B4-BE49-F238E27FC236}">
                    <a16:creationId xmlns:a16="http://schemas.microsoft.com/office/drawing/2014/main" xmlns="" id="{BB24C497-3FF7-4D7B-9E4C-488337D87F47}"/>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86" name="Freeform 6">
                <a:extLst>
                  <a:ext uri="{FF2B5EF4-FFF2-40B4-BE49-F238E27FC236}">
                    <a16:creationId xmlns:a16="http://schemas.microsoft.com/office/drawing/2014/main" xmlns="" id="{405C0DEF-72EC-4F38-97B7-86A33B424B9A}"/>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87" name="Freeform 7">
                <a:extLst>
                  <a:ext uri="{FF2B5EF4-FFF2-40B4-BE49-F238E27FC236}">
                    <a16:creationId xmlns:a16="http://schemas.microsoft.com/office/drawing/2014/main" xmlns="" id="{722CD701-8C09-4FAB-A95F-3641FC9476C4}"/>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88" name="TextBox 219">
                <a:extLst>
                  <a:ext uri="{FF2B5EF4-FFF2-40B4-BE49-F238E27FC236}">
                    <a16:creationId xmlns:a16="http://schemas.microsoft.com/office/drawing/2014/main" xmlns="" id="{BF7A5680-35C5-41B0-9C8A-AED271293C31}"/>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89" name="Rectangle 88">
                <a:extLst>
                  <a:ext uri="{FF2B5EF4-FFF2-40B4-BE49-F238E27FC236}">
                    <a16:creationId xmlns:a16="http://schemas.microsoft.com/office/drawing/2014/main" xmlns="" id="{801F8FF4-EFB2-491F-9328-033F0C36F8CC}"/>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grpSp>
        <p:nvGrpSpPr>
          <p:cNvPr id="31" name="Group 30">
            <a:extLst>
              <a:ext uri="{FF2B5EF4-FFF2-40B4-BE49-F238E27FC236}">
                <a16:creationId xmlns:a16="http://schemas.microsoft.com/office/drawing/2014/main" xmlns="" id="{58F97C93-1595-4A41-A846-366709799AF5}"/>
              </a:ext>
            </a:extLst>
          </p:cNvPr>
          <p:cNvGrpSpPr/>
          <p:nvPr/>
        </p:nvGrpSpPr>
        <p:grpSpPr>
          <a:xfrm>
            <a:off x="7326655" y="3922894"/>
            <a:ext cx="4853866" cy="2577704"/>
            <a:chOff x="7305967" y="4101544"/>
            <a:chExt cx="4855931" cy="2578801"/>
          </a:xfrm>
        </p:grpSpPr>
        <p:sp>
          <p:nvSpPr>
            <p:cNvPr id="32" name="TextBox 4">
              <a:extLst>
                <a:ext uri="{FF2B5EF4-FFF2-40B4-BE49-F238E27FC236}">
                  <a16:creationId xmlns:a16="http://schemas.microsoft.com/office/drawing/2014/main" xmlns="" id="{5D6DBD82-2C66-494F-B7AB-822CDD6A82B1}"/>
                </a:ext>
              </a:extLst>
            </p:cNvPr>
            <p:cNvSpPr txBox="1"/>
            <p:nvPr/>
          </p:nvSpPr>
          <p:spPr>
            <a:xfrm>
              <a:off x="7305967" y="4101544"/>
              <a:ext cx="4855931" cy="2578801"/>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fr-FR" sz="2040" b="1" kern="0" dirty="0">
                  <a:solidFill>
                    <a:srgbClr val="0078D7"/>
                  </a:solidFill>
                  <a:latin typeface="Calibri" panose="020F0502020204030204"/>
                </a:rPr>
                <a:t>Hyper-V containers</a:t>
              </a:r>
              <a:br>
                <a:rPr lang="fr-FR" sz="2040" b="1" kern="0" dirty="0">
                  <a:solidFill>
                    <a:srgbClr val="0078D7"/>
                  </a:solidFill>
                  <a:latin typeface="Calibri" panose="020F0502020204030204"/>
                </a:rPr>
              </a:br>
              <a:r>
                <a:rPr lang="fr-FR" sz="2040" kern="0" dirty="0">
                  <a:solidFill>
                    <a:srgbClr val="333333"/>
                  </a:solidFill>
                  <a:latin typeface="Calibri" panose="020F0502020204030204"/>
                </a:rPr>
                <a:t>Isolation plus performance</a:t>
              </a:r>
            </a:p>
          </p:txBody>
        </p:sp>
        <p:sp>
          <p:nvSpPr>
            <p:cNvPr id="33" name="Rectangle 32">
              <a:extLst>
                <a:ext uri="{FF2B5EF4-FFF2-40B4-BE49-F238E27FC236}">
                  <a16:creationId xmlns:a16="http://schemas.microsoft.com/office/drawing/2014/main" xmlns="" id="{F0CDF06C-6585-4476-AF75-51D8D9D0E109}"/>
                </a:ext>
              </a:extLst>
            </p:cNvPr>
            <p:cNvSpPr/>
            <p:nvPr/>
          </p:nvSpPr>
          <p:spPr bwMode="auto">
            <a:xfrm>
              <a:off x="8133338" y="6262652"/>
              <a:ext cx="3201191" cy="313527"/>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49751">
                <a:lnSpc>
                  <a:spcPct val="90000"/>
                </a:lnSpc>
                <a:defRPr/>
              </a:pPr>
              <a:r>
                <a:rPr lang="en-US" sz="1428"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Hyper-V</a:t>
              </a:r>
            </a:p>
          </p:txBody>
        </p:sp>
        <p:grpSp>
          <p:nvGrpSpPr>
            <p:cNvPr id="34" name="Group 33">
              <a:extLst>
                <a:ext uri="{FF2B5EF4-FFF2-40B4-BE49-F238E27FC236}">
                  <a16:creationId xmlns:a16="http://schemas.microsoft.com/office/drawing/2014/main" xmlns="" id="{14CE7702-732F-453A-A515-6E67F0B8C745}"/>
                </a:ext>
              </a:extLst>
            </p:cNvPr>
            <p:cNvGrpSpPr/>
            <p:nvPr/>
          </p:nvGrpSpPr>
          <p:grpSpPr>
            <a:xfrm>
              <a:off x="8189452" y="5911113"/>
              <a:ext cx="900890" cy="250053"/>
              <a:chOff x="838857" y="5499255"/>
              <a:chExt cx="2196444" cy="245311"/>
            </a:xfrm>
          </p:grpSpPr>
          <p:sp>
            <p:nvSpPr>
              <p:cNvPr id="77" name="Rectangle 76">
                <a:extLst>
                  <a:ext uri="{FF2B5EF4-FFF2-40B4-BE49-F238E27FC236}">
                    <a16:creationId xmlns:a16="http://schemas.microsoft.com/office/drawing/2014/main" xmlns="" id="{48D61CDE-6E33-46BC-9D25-DE49FC57C057}"/>
                  </a:ext>
                </a:extLst>
              </p:cNvPr>
              <p:cNvSpPr/>
              <p:nvPr/>
            </p:nvSpPr>
            <p:spPr bwMode="auto">
              <a:xfrm>
                <a:off x="1487877" y="5499256"/>
                <a:ext cx="1547424" cy="245310"/>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63" tIns="149069" rIns="91363"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24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WS</a:t>
                </a:r>
              </a:p>
            </p:txBody>
          </p:sp>
          <p:sp>
            <p:nvSpPr>
              <p:cNvPr id="78" name="Rectangle 77">
                <a:extLst>
                  <a:ext uri="{FF2B5EF4-FFF2-40B4-BE49-F238E27FC236}">
                    <a16:creationId xmlns:a16="http://schemas.microsoft.com/office/drawing/2014/main" xmlns="" id="{2AA3FE03-2588-4B20-B44A-1BBD3866174A}"/>
                  </a:ext>
                </a:extLst>
              </p:cNvPr>
              <p:cNvSpPr/>
              <p:nvPr/>
            </p:nvSpPr>
            <p:spPr bwMode="auto">
              <a:xfrm>
                <a:off x="838857" y="5499255"/>
                <a:ext cx="649020" cy="245311"/>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35" name="Rectangle 34">
              <a:extLst>
                <a:ext uri="{FF2B5EF4-FFF2-40B4-BE49-F238E27FC236}">
                  <a16:creationId xmlns:a16="http://schemas.microsoft.com/office/drawing/2014/main" xmlns="" id="{5FB388D4-101D-4D47-8ADF-84FF518A31F0}"/>
                </a:ext>
              </a:extLst>
            </p:cNvPr>
            <p:cNvSpPr/>
            <p:nvPr/>
          </p:nvSpPr>
          <p:spPr>
            <a:xfrm>
              <a:off x="8138517" y="4895772"/>
              <a:ext cx="1002762" cy="1320813"/>
            </a:xfrm>
            <a:prstGeom prst="rect">
              <a:avLst/>
            </a:prstGeom>
            <a:noFill/>
            <a:ln w="19050" cap="flat" cmpd="sng" algn="ctr">
              <a:solidFill>
                <a:srgbClr val="00BCF2"/>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026">
                <a:defRPr/>
              </a:pPr>
              <a:endParaRPr lang="en-US" sz="1836" kern="0">
                <a:solidFill>
                  <a:srgbClr val="FFFFFF"/>
                </a:solidFill>
                <a:latin typeface="Calibri" panose="020F0502020204030204"/>
              </a:endParaRPr>
            </a:p>
          </p:txBody>
        </p:sp>
        <p:grpSp>
          <p:nvGrpSpPr>
            <p:cNvPr id="36" name="Group 35">
              <a:extLst>
                <a:ext uri="{FF2B5EF4-FFF2-40B4-BE49-F238E27FC236}">
                  <a16:creationId xmlns:a16="http://schemas.microsoft.com/office/drawing/2014/main" xmlns="" id="{6A0E5425-6028-4533-A53B-9DA43D854488}"/>
                </a:ext>
              </a:extLst>
            </p:cNvPr>
            <p:cNvGrpSpPr/>
            <p:nvPr/>
          </p:nvGrpSpPr>
          <p:grpSpPr>
            <a:xfrm>
              <a:off x="8233913" y="5949197"/>
              <a:ext cx="168115" cy="186704"/>
              <a:chOff x="9896547" y="5231934"/>
              <a:chExt cx="236804" cy="262984"/>
            </a:xfrm>
          </p:grpSpPr>
          <p:sp>
            <p:nvSpPr>
              <p:cNvPr id="74" name="Freeform 5">
                <a:extLst>
                  <a:ext uri="{FF2B5EF4-FFF2-40B4-BE49-F238E27FC236}">
                    <a16:creationId xmlns:a16="http://schemas.microsoft.com/office/drawing/2014/main" xmlns="" id="{E9B840F5-D304-4E6C-B86F-E80B3FB3DD0D}"/>
                  </a:ext>
                </a:extLst>
              </p:cNvPr>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5" name="Freeform 6">
                <a:extLst>
                  <a:ext uri="{FF2B5EF4-FFF2-40B4-BE49-F238E27FC236}">
                    <a16:creationId xmlns:a16="http://schemas.microsoft.com/office/drawing/2014/main" xmlns="" id="{5A87FA2C-1B94-4310-8D4B-F2F46A1A944E}"/>
                  </a:ext>
                </a:extLst>
              </p:cNvPr>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6" name="Freeform 7">
                <a:extLst>
                  <a:ext uri="{FF2B5EF4-FFF2-40B4-BE49-F238E27FC236}">
                    <a16:creationId xmlns:a16="http://schemas.microsoft.com/office/drawing/2014/main" xmlns="" id="{4C0C8BA2-E7F0-487E-B392-AC8775541082}"/>
                  </a:ext>
                </a:extLst>
              </p:cNvPr>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37" name="Group 36">
              <a:extLst>
                <a:ext uri="{FF2B5EF4-FFF2-40B4-BE49-F238E27FC236}">
                  <a16:creationId xmlns:a16="http://schemas.microsoft.com/office/drawing/2014/main" xmlns="" id="{0800388D-5884-4208-90A7-9E685139DEC8}"/>
                </a:ext>
              </a:extLst>
            </p:cNvPr>
            <p:cNvGrpSpPr/>
            <p:nvPr/>
          </p:nvGrpSpPr>
          <p:grpSpPr>
            <a:xfrm>
              <a:off x="9286077" y="5911113"/>
              <a:ext cx="900890" cy="250053"/>
              <a:chOff x="838857" y="5499255"/>
              <a:chExt cx="2196444" cy="245311"/>
            </a:xfrm>
          </p:grpSpPr>
          <p:sp>
            <p:nvSpPr>
              <p:cNvPr id="72" name="Rectangle 71">
                <a:extLst>
                  <a:ext uri="{FF2B5EF4-FFF2-40B4-BE49-F238E27FC236}">
                    <a16:creationId xmlns:a16="http://schemas.microsoft.com/office/drawing/2014/main" xmlns="" id="{A9CD4CA5-276D-42AB-938E-14E42C5CB444}"/>
                  </a:ext>
                </a:extLst>
              </p:cNvPr>
              <p:cNvSpPr/>
              <p:nvPr/>
            </p:nvSpPr>
            <p:spPr bwMode="auto">
              <a:xfrm>
                <a:off x="1487877" y="5499256"/>
                <a:ext cx="1547424" cy="245310"/>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63" tIns="149069" rIns="91363"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24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WS</a:t>
                </a:r>
              </a:p>
            </p:txBody>
          </p:sp>
          <p:sp>
            <p:nvSpPr>
              <p:cNvPr id="73" name="Rectangle 72">
                <a:extLst>
                  <a:ext uri="{FF2B5EF4-FFF2-40B4-BE49-F238E27FC236}">
                    <a16:creationId xmlns:a16="http://schemas.microsoft.com/office/drawing/2014/main" xmlns="" id="{54A38BF1-5649-443A-A13A-A0F98BD629E9}"/>
                  </a:ext>
                </a:extLst>
              </p:cNvPr>
              <p:cNvSpPr/>
              <p:nvPr/>
            </p:nvSpPr>
            <p:spPr bwMode="auto">
              <a:xfrm>
                <a:off x="838857" y="5499255"/>
                <a:ext cx="649020" cy="245311"/>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38" name="Rectangle 37">
              <a:extLst>
                <a:ext uri="{FF2B5EF4-FFF2-40B4-BE49-F238E27FC236}">
                  <a16:creationId xmlns:a16="http://schemas.microsoft.com/office/drawing/2014/main" xmlns="" id="{6CAC4C80-EDA8-40B2-87CB-01CD20397101}"/>
                </a:ext>
              </a:extLst>
            </p:cNvPr>
            <p:cNvSpPr/>
            <p:nvPr/>
          </p:nvSpPr>
          <p:spPr>
            <a:xfrm>
              <a:off x="9235142" y="4895772"/>
              <a:ext cx="1002762" cy="1320813"/>
            </a:xfrm>
            <a:prstGeom prst="rect">
              <a:avLst/>
            </a:prstGeom>
            <a:noFill/>
            <a:ln w="19050" cap="flat" cmpd="sng" algn="ctr">
              <a:solidFill>
                <a:srgbClr val="00BCF2"/>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026">
                <a:defRPr/>
              </a:pPr>
              <a:endParaRPr lang="en-US" sz="1836" kern="0">
                <a:solidFill>
                  <a:srgbClr val="FFFFFF"/>
                </a:solidFill>
                <a:latin typeface="Calibri" panose="020F0502020204030204"/>
              </a:endParaRPr>
            </a:p>
          </p:txBody>
        </p:sp>
        <p:grpSp>
          <p:nvGrpSpPr>
            <p:cNvPr id="39" name="Group 38">
              <a:extLst>
                <a:ext uri="{FF2B5EF4-FFF2-40B4-BE49-F238E27FC236}">
                  <a16:creationId xmlns:a16="http://schemas.microsoft.com/office/drawing/2014/main" xmlns="" id="{FDA9E303-5E98-4DC9-ADEA-B03975956819}"/>
                </a:ext>
              </a:extLst>
            </p:cNvPr>
            <p:cNvGrpSpPr/>
            <p:nvPr/>
          </p:nvGrpSpPr>
          <p:grpSpPr>
            <a:xfrm>
              <a:off x="9330538" y="5949197"/>
              <a:ext cx="168115" cy="186704"/>
              <a:chOff x="9896547" y="5231934"/>
              <a:chExt cx="236804" cy="262984"/>
            </a:xfrm>
          </p:grpSpPr>
          <p:sp>
            <p:nvSpPr>
              <p:cNvPr id="69" name="Freeform 5">
                <a:extLst>
                  <a:ext uri="{FF2B5EF4-FFF2-40B4-BE49-F238E27FC236}">
                    <a16:creationId xmlns:a16="http://schemas.microsoft.com/office/drawing/2014/main" xmlns="" id="{BC4FC787-6CDE-4B30-85D6-6C590DDFFF77}"/>
                  </a:ext>
                </a:extLst>
              </p:cNvPr>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0" name="Freeform 6">
                <a:extLst>
                  <a:ext uri="{FF2B5EF4-FFF2-40B4-BE49-F238E27FC236}">
                    <a16:creationId xmlns:a16="http://schemas.microsoft.com/office/drawing/2014/main" xmlns="" id="{D716FA7A-4FDF-47ED-802B-FFDFB8BC7F7C}"/>
                  </a:ext>
                </a:extLst>
              </p:cNvPr>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1" name="Freeform 7">
                <a:extLst>
                  <a:ext uri="{FF2B5EF4-FFF2-40B4-BE49-F238E27FC236}">
                    <a16:creationId xmlns:a16="http://schemas.microsoft.com/office/drawing/2014/main" xmlns="" id="{BB2FC26C-4BD2-446B-8A17-E6F8FC10D93E}"/>
                  </a:ext>
                </a:extLst>
              </p:cNvPr>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40" name="Group 39">
              <a:extLst>
                <a:ext uri="{FF2B5EF4-FFF2-40B4-BE49-F238E27FC236}">
                  <a16:creationId xmlns:a16="http://schemas.microsoft.com/office/drawing/2014/main" xmlns="" id="{4188F215-720C-4205-BF73-2C55028A3BA1}"/>
                </a:ext>
              </a:extLst>
            </p:cNvPr>
            <p:cNvGrpSpPr/>
            <p:nvPr/>
          </p:nvGrpSpPr>
          <p:grpSpPr>
            <a:xfrm>
              <a:off x="10382703" y="5911113"/>
              <a:ext cx="900889" cy="250053"/>
              <a:chOff x="838857" y="5499255"/>
              <a:chExt cx="2196441" cy="245311"/>
            </a:xfrm>
          </p:grpSpPr>
          <p:sp>
            <p:nvSpPr>
              <p:cNvPr id="67" name="Rectangle 66">
                <a:extLst>
                  <a:ext uri="{FF2B5EF4-FFF2-40B4-BE49-F238E27FC236}">
                    <a16:creationId xmlns:a16="http://schemas.microsoft.com/office/drawing/2014/main" xmlns="" id="{8486036B-CDDA-4C9A-95AD-FEB41502C3D8}"/>
                  </a:ext>
                </a:extLst>
              </p:cNvPr>
              <p:cNvSpPr/>
              <p:nvPr/>
            </p:nvSpPr>
            <p:spPr bwMode="auto">
              <a:xfrm>
                <a:off x="1487874" y="5499256"/>
                <a:ext cx="1547424" cy="245310"/>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63" tIns="149069" rIns="91363"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24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WS</a:t>
                </a:r>
              </a:p>
            </p:txBody>
          </p:sp>
          <p:sp>
            <p:nvSpPr>
              <p:cNvPr id="68" name="Rectangle 67">
                <a:extLst>
                  <a:ext uri="{FF2B5EF4-FFF2-40B4-BE49-F238E27FC236}">
                    <a16:creationId xmlns:a16="http://schemas.microsoft.com/office/drawing/2014/main" xmlns="" id="{8CA0B627-1EC7-4B52-84A0-455C104A52CE}"/>
                  </a:ext>
                </a:extLst>
              </p:cNvPr>
              <p:cNvSpPr/>
              <p:nvPr/>
            </p:nvSpPr>
            <p:spPr bwMode="auto">
              <a:xfrm>
                <a:off x="838857" y="5499255"/>
                <a:ext cx="649020" cy="245311"/>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41" name="Rectangle 40">
              <a:extLst>
                <a:ext uri="{FF2B5EF4-FFF2-40B4-BE49-F238E27FC236}">
                  <a16:creationId xmlns:a16="http://schemas.microsoft.com/office/drawing/2014/main" xmlns="" id="{3DAD8F0B-147F-449D-B310-5EBCD84BBE40}"/>
                </a:ext>
              </a:extLst>
            </p:cNvPr>
            <p:cNvSpPr/>
            <p:nvPr/>
          </p:nvSpPr>
          <p:spPr>
            <a:xfrm>
              <a:off x="10331768" y="4895772"/>
              <a:ext cx="1002762" cy="1320813"/>
            </a:xfrm>
            <a:prstGeom prst="rect">
              <a:avLst/>
            </a:prstGeom>
            <a:noFill/>
            <a:ln w="19050" cap="flat" cmpd="sng" algn="ctr">
              <a:solidFill>
                <a:srgbClr val="00BCF2"/>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026">
                <a:defRPr/>
              </a:pPr>
              <a:endParaRPr lang="en-US" sz="1836" kern="0">
                <a:solidFill>
                  <a:srgbClr val="FFFFFF"/>
                </a:solidFill>
                <a:latin typeface="Calibri" panose="020F0502020204030204"/>
              </a:endParaRPr>
            </a:p>
          </p:txBody>
        </p:sp>
        <p:grpSp>
          <p:nvGrpSpPr>
            <p:cNvPr id="42" name="Group 41">
              <a:extLst>
                <a:ext uri="{FF2B5EF4-FFF2-40B4-BE49-F238E27FC236}">
                  <a16:creationId xmlns:a16="http://schemas.microsoft.com/office/drawing/2014/main" xmlns="" id="{E459B0F7-0156-4BCC-82E7-9B72C0512BE9}"/>
                </a:ext>
              </a:extLst>
            </p:cNvPr>
            <p:cNvGrpSpPr/>
            <p:nvPr/>
          </p:nvGrpSpPr>
          <p:grpSpPr>
            <a:xfrm>
              <a:off x="10427164" y="5949197"/>
              <a:ext cx="168115" cy="186704"/>
              <a:chOff x="9896547" y="5231934"/>
              <a:chExt cx="236804" cy="262984"/>
            </a:xfrm>
          </p:grpSpPr>
          <p:sp>
            <p:nvSpPr>
              <p:cNvPr id="64" name="Freeform 5">
                <a:extLst>
                  <a:ext uri="{FF2B5EF4-FFF2-40B4-BE49-F238E27FC236}">
                    <a16:creationId xmlns:a16="http://schemas.microsoft.com/office/drawing/2014/main" xmlns="" id="{6FAD5303-6B73-40AF-AFF9-D30318125DB3}"/>
                  </a:ext>
                </a:extLst>
              </p:cNvPr>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65" name="Freeform 6">
                <a:extLst>
                  <a:ext uri="{FF2B5EF4-FFF2-40B4-BE49-F238E27FC236}">
                    <a16:creationId xmlns:a16="http://schemas.microsoft.com/office/drawing/2014/main" xmlns="" id="{756C3EDD-2807-4A7E-A149-F2756C907AD1}"/>
                  </a:ext>
                </a:extLst>
              </p:cNvPr>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66" name="Freeform 7">
                <a:extLst>
                  <a:ext uri="{FF2B5EF4-FFF2-40B4-BE49-F238E27FC236}">
                    <a16:creationId xmlns:a16="http://schemas.microsoft.com/office/drawing/2014/main" xmlns="" id="{320D50B7-0018-443A-A820-A667A5550AD3}"/>
                  </a:ext>
                </a:extLst>
              </p:cNvPr>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pic>
          <p:nvPicPr>
            <p:cNvPr id="43" name="Picture 42">
              <a:extLst>
                <a:ext uri="{FF2B5EF4-FFF2-40B4-BE49-F238E27FC236}">
                  <a16:creationId xmlns:a16="http://schemas.microsoft.com/office/drawing/2014/main" xmlns="" id="{12F41820-926C-4923-A4FE-4909008FC2B2}"/>
                </a:ext>
              </a:extLst>
            </p:cNvPr>
            <p:cNvPicPr>
              <a:picLocks noChangeAspect="1"/>
            </p:cNvPicPr>
            <p:nvPr/>
          </p:nvPicPr>
          <p:blipFill>
            <a:blip r:embed="rId3"/>
            <a:stretch>
              <a:fillRect/>
            </a:stretch>
          </p:blipFill>
          <p:spPr>
            <a:xfrm>
              <a:off x="8200511" y="5928366"/>
              <a:ext cx="245566" cy="239349"/>
            </a:xfrm>
            <a:prstGeom prst="rect">
              <a:avLst/>
            </a:prstGeom>
          </p:spPr>
        </p:pic>
        <p:pic>
          <p:nvPicPr>
            <p:cNvPr id="44" name="Picture 43">
              <a:extLst>
                <a:ext uri="{FF2B5EF4-FFF2-40B4-BE49-F238E27FC236}">
                  <a16:creationId xmlns:a16="http://schemas.microsoft.com/office/drawing/2014/main" xmlns="" id="{7F16CB70-9922-42DB-AF2A-EF6B6D43DCE8}"/>
                </a:ext>
              </a:extLst>
            </p:cNvPr>
            <p:cNvPicPr>
              <a:picLocks noChangeAspect="1"/>
            </p:cNvPicPr>
            <p:nvPr/>
          </p:nvPicPr>
          <p:blipFill>
            <a:blip r:embed="rId3"/>
            <a:stretch>
              <a:fillRect/>
            </a:stretch>
          </p:blipFill>
          <p:spPr>
            <a:xfrm>
              <a:off x="9301289" y="5919137"/>
              <a:ext cx="245566" cy="239349"/>
            </a:xfrm>
            <a:prstGeom prst="rect">
              <a:avLst/>
            </a:prstGeom>
          </p:spPr>
        </p:pic>
        <p:pic>
          <p:nvPicPr>
            <p:cNvPr id="45" name="Picture 44">
              <a:extLst>
                <a:ext uri="{FF2B5EF4-FFF2-40B4-BE49-F238E27FC236}">
                  <a16:creationId xmlns:a16="http://schemas.microsoft.com/office/drawing/2014/main" xmlns="" id="{A8747F1E-EE67-445F-9B84-F64888322518}"/>
                </a:ext>
              </a:extLst>
            </p:cNvPr>
            <p:cNvPicPr>
              <a:picLocks noChangeAspect="1"/>
            </p:cNvPicPr>
            <p:nvPr/>
          </p:nvPicPr>
          <p:blipFill>
            <a:blip r:embed="rId3"/>
            <a:stretch>
              <a:fillRect/>
            </a:stretch>
          </p:blipFill>
          <p:spPr>
            <a:xfrm>
              <a:off x="10388620" y="5919137"/>
              <a:ext cx="245566" cy="239349"/>
            </a:xfrm>
            <a:prstGeom prst="rect">
              <a:avLst/>
            </a:prstGeom>
          </p:spPr>
        </p:pic>
        <p:grpSp>
          <p:nvGrpSpPr>
            <p:cNvPr id="46" name="Group 45">
              <a:extLst>
                <a:ext uri="{FF2B5EF4-FFF2-40B4-BE49-F238E27FC236}">
                  <a16:creationId xmlns:a16="http://schemas.microsoft.com/office/drawing/2014/main" xmlns="" id="{A3B9F8C7-A055-49FA-BC0C-5B64AE5BEF28}"/>
                </a:ext>
              </a:extLst>
            </p:cNvPr>
            <p:cNvGrpSpPr/>
            <p:nvPr/>
          </p:nvGrpSpPr>
          <p:grpSpPr>
            <a:xfrm>
              <a:off x="8188811" y="4942502"/>
              <a:ext cx="925961" cy="879855"/>
              <a:chOff x="5096392" y="3597025"/>
              <a:chExt cx="819831" cy="633656"/>
            </a:xfrm>
          </p:grpSpPr>
          <p:sp>
            <p:nvSpPr>
              <p:cNvPr id="59" name="Freeform 5">
                <a:extLst>
                  <a:ext uri="{FF2B5EF4-FFF2-40B4-BE49-F238E27FC236}">
                    <a16:creationId xmlns:a16="http://schemas.microsoft.com/office/drawing/2014/main" xmlns="" id="{AE6133A0-08E9-4258-A827-9A602523EF14}"/>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60" name="Freeform 6">
                <a:extLst>
                  <a:ext uri="{FF2B5EF4-FFF2-40B4-BE49-F238E27FC236}">
                    <a16:creationId xmlns:a16="http://schemas.microsoft.com/office/drawing/2014/main" xmlns="" id="{6E74A655-88B4-4BC6-9F0C-7201EBA592B2}"/>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61" name="Freeform 7">
                <a:extLst>
                  <a:ext uri="{FF2B5EF4-FFF2-40B4-BE49-F238E27FC236}">
                    <a16:creationId xmlns:a16="http://schemas.microsoft.com/office/drawing/2014/main" xmlns="" id="{FB1DE15F-40EB-4670-A182-F650855CBFB9}"/>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62" name="TextBox 225">
                <a:extLst>
                  <a:ext uri="{FF2B5EF4-FFF2-40B4-BE49-F238E27FC236}">
                    <a16:creationId xmlns:a16="http://schemas.microsoft.com/office/drawing/2014/main" xmlns="" id="{E5A6887D-7F3E-481E-9870-0D22A4419353}"/>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63" name="Rectangle 62">
                <a:extLst>
                  <a:ext uri="{FF2B5EF4-FFF2-40B4-BE49-F238E27FC236}">
                    <a16:creationId xmlns:a16="http://schemas.microsoft.com/office/drawing/2014/main" xmlns="" id="{13624631-C816-4685-8272-8DE402858257}"/>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47" name="Group 46">
              <a:extLst>
                <a:ext uri="{FF2B5EF4-FFF2-40B4-BE49-F238E27FC236}">
                  <a16:creationId xmlns:a16="http://schemas.microsoft.com/office/drawing/2014/main" xmlns="" id="{FC8E93D4-ADE6-4A61-B179-6548E16D19B4}"/>
                </a:ext>
              </a:extLst>
            </p:cNvPr>
            <p:cNvGrpSpPr/>
            <p:nvPr/>
          </p:nvGrpSpPr>
          <p:grpSpPr>
            <a:xfrm>
              <a:off x="9286071" y="4956988"/>
              <a:ext cx="925961" cy="879855"/>
              <a:chOff x="5096392" y="3597025"/>
              <a:chExt cx="819831" cy="633656"/>
            </a:xfrm>
          </p:grpSpPr>
          <p:sp>
            <p:nvSpPr>
              <p:cNvPr id="54" name="Freeform 5">
                <a:extLst>
                  <a:ext uri="{FF2B5EF4-FFF2-40B4-BE49-F238E27FC236}">
                    <a16:creationId xmlns:a16="http://schemas.microsoft.com/office/drawing/2014/main" xmlns="" id="{1431D11D-A11B-4162-BD9C-5F2989D77C97}"/>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5" name="Freeform 6">
                <a:extLst>
                  <a:ext uri="{FF2B5EF4-FFF2-40B4-BE49-F238E27FC236}">
                    <a16:creationId xmlns:a16="http://schemas.microsoft.com/office/drawing/2014/main" xmlns="" id="{47CF7830-DC6B-4F4D-8CFB-C7DA2876F058}"/>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6" name="Freeform 7">
                <a:extLst>
                  <a:ext uri="{FF2B5EF4-FFF2-40B4-BE49-F238E27FC236}">
                    <a16:creationId xmlns:a16="http://schemas.microsoft.com/office/drawing/2014/main" xmlns="" id="{1ABCA5C0-9BC3-49DB-9B11-99DDCBA67D11}"/>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7" name="TextBox 231">
                <a:extLst>
                  <a:ext uri="{FF2B5EF4-FFF2-40B4-BE49-F238E27FC236}">
                    <a16:creationId xmlns:a16="http://schemas.microsoft.com/office/drawing/2014/main" xmlns="" id="{72924FFB-4889-47D0-8404-392FC3F1B05E}"/>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58" name="Rectangle 57">
                <a:extLst>
                  <a:ext uri="{FF2B5EF4-FFF2-40B4-BE49-F238E27FC236}">
                    <a16:creationId xmlns:a16="http://schemas.microsoft.com/office/drawing/2014/main" xmlns="" id="{CFE84F8C-C04C-4ED3-B0BE-BA7D39374B01}"/>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48" name="Group 47">
              <a:extLst>
                <a:ext uri="{FF2B5EF4-FFF2-40B4-BE49-F238E27FC236}">
                  <a16:creationId xmlns:a16="http://schemas.microsoft.com/office/drawing/2014/main" xmlns="" id="{9E1EC059-C2A6-4AC1-A8F3-5A7D984686B1}"/>
                </a:ext>
              </a:extLst>
            </p:cNvPr>
            <p:cNvGrpSpPr/>
            <p:nvPr/>
          </p:nvGrpSpPr>
          <p:grpSpPr>
            <a:xfrm>
              <a:off x="10370162" y="4942502"/>
              <a:ext cx="925961" cy="879855"/>
              <a:chOff x="5096392" y="3597025"/>
              <a:chExt cx="819831" cy="633656"/>
            </a:xfrm>
          </p:grpSpPr>
          <p:sp>
            <p:nvSpPr>
              <p:cNvPr id="49" name="Freeform 5">
                <a:extLst>
                  <a:ext uri="{FF2B5EF4-FFF2-40B4-BE49-F238E27FC236}">
                    <a16:creationId xmlns:a16="http://schemas.microsoft.com/office/drawing/2014/main" xmlns="" id="{2D46ADD5-3CCC-4355-834E-CF8597B60732}"/>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0" name="Freeform 6">
                <a:extLst>
                  <a:ext uri="{FF2B5EF4-FFF2-40B4-BE49-F238E27FC236}">
                    <a16:creationId xmlns:a16="http://schemas.microsoft.com/office/drawing/2014/main" xmlns="" id="{8174C8F5-32DA-4B22-BF20-79EB6331DEB4}"/>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1" name="Freeform 7">
                <a:extLst>
                  <a:ext uri="{FF2B5EF4-FFF2-40B4-BE49-F238E27FC236}">
                    <a16:creationId xmlns:a16="http://schemas.microsoft.com/office/drawing/2014/main" xmlns="" id="{81C855E9-730A-4B1D-BCB5-350D99E334DF}"/>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2" name="TextBox 237">
                <a:extLst>
                  <a:ext uri="{FF2B5EF4-FFF2-40B4-BE49-F238E27FC236}">
                    <a16:creationId xmlns:a16="http://schemas.microsoft.com/office/drawing/2014/main" xmlns="" id="{B4D15315-12DE-4DBF-BAAF-41CB07AC8C50}"/>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53" name="Rectangle 52">
                <a:extLst>
                  <a:ext uri="{FF2B5EF4-FFF2-40B4-BE49-F238E27FC236}">
                    <a16:creationId xmlns:a16="http://schemas.microsoft.com/office/drawing/2014/main" xmlns="" id="{EC02D68F-23DC-4441-8BE6-7C189659988D}"/>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spTree>
    <p:extLst>
      <p:ext uri="{BB962C8B-B14F-4D97-AF65-F5344CB8AC3E}">
        <p14:creationId xmlns:p14="http://schemas.microsoft.com/office/powerpoint/2010/main" val="3713455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vs VMs</a:t>
            </a:r>
          </a:p>
        </p:txBody>
      </p:sp>
      <p:pic>
        <p:nvPicPr>
          <p:cNvPr id="7" name="Picture 6"/>
          <p:cNvPicPr>
            <a:picLocks noChangeAspect="1"/>
          </p:cNvPicPr>
          <p:nvPr/>
        </p:nvPicPr>
        <p:blipFill>
          <a:blip r:embed="rId3"/>
          <a:stretch>
            <a:fillRect/>
          </a:stretch>
        </p:blipFill>
        <p:spPr>
          <a:xfrm>
            <a:off x="3328139" y="1734060"/>
            <a:ext cx="5780198" cy="3526406"/>
          </a:xfrm>
          <a:prstGeom prst="rect">
            <a:avLst/>
          </a:prstGeom>
        </p:spPr>
      </p:pic>
    </p:spTree>
    <p:extLst>
      <p:ext uri="{BB962C8B-B14F-4D97-AF65-F5344CB8AC3E}">
        <p14:creationId xmlns:p14="http://schemas.microsoft.com/office/powerpoint/2010/main" val="2084865263"/>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1674CE-56D3-6C4C-97FA-6312774C3581}"/>
              </a:ext>
            </a:extLst>
          </p:cNvPr>
          <p:cNvSpPr>
            <a:spLocks noGrp="1"/>
          </p:cNvSpPr>
          <p:nvPr>
            <p:ph type="title"/>
          </p:nvPr>
        </p:nvSpPr>
        <p:spPr/>
        <p:txBody>
          <a:bodyPr/>
          <a:lstStyle/>
          <a:p>
            <a:r>
              <a:rPr lang="en-US" dirty="0"/>
              <a:t>Docker Container Anatomy</a:t>
            </a:r>
          </a:p>
        </p:txBody>
      </p:sp>
      <p:pic>
        <p:nvPicPr>
          <p:cNvPr id="5" name="Picture 4">
            <a:extLst>
              <a:ext uri="{FF2B5EF4-FFF2-40B4-BE49-F238E27FC236}">
                <a16:creationId xmlns:a16="http://schemas.microsoft.com/office/drawing/2014/main" xmlns="" id="{B8F9CB3D-ED08-2445-9CB1-5F21544DB84D}"/>
              </a:ext>
            </a:extLst>
          </p:cNvPr>
          <p:cNvPicPr>
            <a:picLocks noChangeAspect="1"/>
          </p:cNvPicPr>
          <p:nvPr/>
        </p:nvPicPr>
        <p:blipFill>
          <a:blip r:embed="rId3"/>
          <a:stretch>
            <a:fillRect/>
          </a:stretch>
        </p:blipFill>
        <p:spPr>
          <a:xfrm>
            <a:off x="3213497" y="1571240"/>
            <a:ext cx="6009482" cy="4175477"/>
          </a:xfrm>
          <a:prstGeom prst="rect">
            <a:avLst/>
          </a:prstGeom>
        </p:spPr>
      </p:pic>
      <p:sp>
        <p:nvSpPr>
          <p:cNvPr id="6" name="TextBox 5">
            <a:extLst>
              <a:ext uri="{FF2B5EF4-FFF2-40B4-BE49-F238E27FC236}">
                <a16:creationId xmlns:a16="http://schemas.microsoft.com/office/drawing/2014/main" xmlns="" id="{D4585D17-84B7-FA4C-AD88-84444194AF26}"/>
              </a:ext>
            </a:extLst>
          </p:cNvPr>
          <p:cNvSpPr txBox="1"/>
          <p:nvPr/>
        </p:nvSpPr>
        <p:spPr>
          <a:xfrm>
            <a:off x="1290414" y="6105108"/>
            <a:ext cx="9855647" cy="517065"/>
          </a:xfrm>
          <a:prstGeom prst="rect">
            <a:avLst/>
          </a:prstGeom>
          <a:noFill/>
        </p:spPr>
        <p:txBody>
          <a:bodyPr wrap="none" lIns="182880" tIns="146304" rIns="182880" bIns="146304" rtlCol="0">
            <a:spAutoFit/>
          </a:bodyPr>
          <a:lstStyle/>
          <a:p>
            <a:pPr algn="ctr">
              <a:lnSpc>
                <a:spcPct val="90000"/>
              </a:lnSpc>
              <a:spcAft>
                <a:spcPts val="600"/>
              </a:spcAft>
            </a:pPr>
            <a:r>
              <a:rPr lang="en-US" sz="1600" dirty="0">
                <a:solidFill>
                  <a:schemeClr val="tx2">
                    <a:lumMod val="75000"/>
                    <a:lumOff val="25000"/>
                  </a:schemeClr>
                </a:solidFill>
              </a:rPr>
              <a:t>Image source: https://</a:t>
            </a:r>
            <a:r>
              <a:rPr lang="en-US" sz="1600" dirty="0" err="1">
                <a:solidFill>
                  <a:schemeClr val="tx2">
                    <a:lumMod val="75000"/>
                    <a:lumOff val="25000"/>
                  </a:schemeClr>
                </a:solidFill>
              </a:rPr>
              <a:t>docs.docker.com</a:t>
            </a:r>
            <a:r>
              <a:rPr lang="en-US" sz="1600" dirty="0">
                <a:solidFill>
                  <a:schemeClr val="tx2">
                    <a:lumMod val="75000"/>
                    <a:lumOff val="25000"/>
                  </a:schemeClr>
                </a:solidFill>
              </a:rPr>
              <a:t>/engine/</a:t>
            </a:r>
            <a:r>
              <a:rPr lang="en-US" sz="1600" dirty="0" err="1">
                <a:solidFill>
                  <a:schemeClr val="tx2">
                    <a:lumMod val="75000"/>
                    <a:lumOff val="25000"/>
                  </a:schemeClr>
                </a:solidFill>
              </a:rPr>
              <a:t>userguide</a:t>
            </a:r>
            <a:r>
              <a:rPr lang="en-US" sz="1600" dirty="0">
                <a:solidFill>
                  <a:schemeClr val="tx2">
                    <a:lumMod val="75000"/>
                    <a:lumOff val="25000"/>
                  </a:schemeClr>
                </a:solidFill>
              </a:rPr>
              <a:t>/</a:t>
            </a:r>
            <a:r>
              <a:rPr lang="en-US" sz="1600" dirty="0" err="1">
                <a:solidFill>
                  <a:schemeClr val="tx2">
                    <a:lumMod val="75000"/>
                    <a:lumOff val="25000"/>
                  </a:schemeClr>
                </a:solidFill>
              </a:rPr>
              <a:t>storagedriver</a:t>
            </a:r>
            <a:r>
              <a:rPr lang="en-US" sz="1600" dirty="0">
                <a:solidFill>
                  <a:schemeClr val="tx2">
                    <a:lumMod val="75000"/>
                    <a:lumOff val="25000"/>
                  </a:schemeClr>
                </a:solidFill>
              </a:rPr>
              <a:t>/</a:t>
            </a:r>
            <a:r>
              <a:rPr lang="en-US" sz="1600" dirty="0" err="1">
                <a:solidFill>
                  <a:schemeClr val="tx2">
                    <a:lumMod val="75000"/>
                    <a:lumOff val="25000"/>
                  </a:schemeClr>
                </a:solidFill>
              </a:rPr>
              <a:t>imagesandcontainers</a:t>
            </a:r>
            <a:r>
              <a:rPr lang="en-US" sz="1600" dirty="0">
                <a:solidFill>
                  <a:schemeClr val="tx2">
                    <a:lumMod val="75000"/>
                    <a:lumOff val="25000"/>
                  </a:schemeClr>
                </a:solidFill>
              </a:rPr>
              <a:t>/#images-and-layers</a:t>
            </a:r>
          </a:p>
        </p:txBody>
      </p:sp>
    </p:spTree>
    <p:extLst>
      <p:ext uri="{BB962C8B-B14F-4D97-AF65-F5344CB8AC3E}">
        <p14:creationId xmlns:p14="http://schemas.microsoft.com/office/powerpoint/2010/main" val="605308731"/>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architecture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4704" y="1783954"/>
            <a:ext cx="7868841" cy="4109283"/>
          </a:xfrm>
          <a:prstGeom prst="rect">
            <a:avLst/>
          </a:prstGeom>
        </p:spPr>
      </p:pic>
    </p:spTree>
    <p:extLst>
      <p:ext uri="{BB962C8B-B14F-4D97-AF65-F5344CB8AC3E}">
        <p14:creationId xmlns:p14="http://schemas.microsoft.com/office/powerpoint/2010/main" val="733370829"/>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architecture</a:t>
            </a:r>
          </a:p>
        </p:txBody>
      </p:sp>
      <p:pic>
        <p:nvPicPr>
          <p:cNvPr id="3" name="Picture 2">
            <a:extLst>
              <a:ext uri="{FF2B5EF4-FFF2-40B4-BE49-F238E27FC236}">
                <a16:creationId xmlns:a16="http://schemas.microsoft.com/office/drawing/2014/main" xmlns="" id="{4942C25E-A3B6-425D-9F57-8A836ACB797E}"/>
              </a:ext>
            </a:extLst>
          </p:cNvPr>
          <p:cNvPicPr>
            <a:picLocks noChangeAspect="1"/>
          </p:cNvPicPr>
          <p:nvPr/>
        </p:nvPicPr>
        <p:blipFill>
          <a:blip r:embed="rId3"/>
          <a:stretch>
            <a:fillRect/>
          </a:stretch>
        </p:blipFill>
        <p:spPr>
          <a:xfrm>
            <a:off x="1566513" y="1379421"/>
            <a:ext cx="9305816" cy="5005093"/>
          </a:xfrm>
          <a:prstGeom prst="rect">
            <a:avLst/>
          </a:prstGeom>
        </p:spPr>
      </p:pic>
    </p:spTree>
    <p:extLst>
      <p:ext uri="{BB962C8B-B14F-4D97-AF65-F5344CB8AC3E}">
        <p14:creationId xmlns:p14="http://schemas.microsoft.com/office/powerpoint/2010/main" val="3015134721"/>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399"/>
              <a:t>Why containers?</a:t>
            </a:r>
            <a:endParaRPr lang="en-US" sz="5399" dirty="0"/>
          </a:p>
        </p:txBody>
      </p:sp>
      <p:sp>
        <p:nvSpPr>
          <p:cNvPr id="4" name="Text Placeholder 3"/>
          <p:cNvSpPr>
            <a:spLocks noGrp="1"/>
          </p:cNvSpPr>
          <p:nvPr>
            <p:ph type="body" sz="quarter" idx="10"/>
          </p:nvPr>
        </p:nvSpPr>
        <p:spPr/>
        <p:txBody>
          <a:bodyPr>
            <a:normAutofit lnSpcReduction="10000"/>
          </a:bodyPr>
          <a:lstStyle/>
          <a:p>
            <a:pPr marL="0" indent="0">
              <a:buNone/>
            </a:pPr>
            <a:r>
              <a:rPr lang="en-US" sz="3199" dirty="0"/>
              <a:t>Repeatable execution</a:t>
            </a:r>
          </a:p>
          <a:p>
            <a:pPr marL="241207" lvl="1" indent="0">
              <a:buNone/>
            </a:pPr>
            <a:r>
              <a:rPr lang="en-US" sz="2800" dirty="0"/>
              <a:t>immutable environment</a:t>
            </a:r>
          </a:p>
          <a:p>
            <a:pPr marL="241207" lvl="1" indent="0">
              <a:buNone/>
            </a:pPr>
            <a:r>
              <a:rPr lang="en-US" sz="2800" dirty="0"/>
              <a:t>reusable and portable code (“Build, Ship, and Run”)</a:t>
            </a:r>
            <a:endParaRPr lang="en-US" sz="2800" dirty="0">
              <a:latin typeface="+mj-lt"/>
            </a:endParaRPr>
          </a:p>
          <a:p>
            <a:pPr marL="0" indent="0">
              <a:buNone/>
            </a:pPr>
            <a:r>
              <a:rPr lang="en-US" sz="3199" dirty="0"/>
              <a:t>Consistency across development, test, &amp; production</a:t>
            </a:r>
          </a:p>
          <a:p>
            <a:pPr marL="0" indent="0">
              <a:buNone/>
            </a:pPr>
            <a:r>
              <a:rPr lang="en-US" sz="3199" dirty="0"/>
              <a:t>Fast &amp; agile app deployment; instant startup</a:t>
            </a:r>
          </a:p>
          <a:p>
            <a:pPr marL="0" indent="0">
              <a:buNone/>
            </a:pPr>
            <a:r>
              <a:rPr lang="en-US" sz="3199" dirty="0"/>
              <a:t>Cloud portability</a:t>
            </a:r>
          </a:p>
          <a:p>
            <a:pPr marL="0" indent="0">
              <a:buNone/>
            </a:pPr>
            <a:r>
              <a:rPr lang="en-US" sz="3199" dirty="0"/>
              <a:t>Density, partitioning, scale</a:t>
            </a:r>
          </a:p>
          <a:p>
            <a:pPr marL="0" indent="0">
              <a:buNone/>
            </a:pPr>
            <a:r>
              <a:rPr lang="en-US" sz="3199" dirty="0"/>
              <a:t>Diverse developer framework support</a:t>
            </a:r>
          </a:p>
          <a:p>
            <a:pPr marL="0" indent="0">
              <a:buNone/>
            </a:pPr>
            <a:r>
              <a:rPr lang="en-US" sz="3199" dirty="0"/>
              <a:t>Microservices</a:t>
            </a:r>
            <a:br>
              <a:rPr lang="en-US" sz="3199" dirty="0"/>
            </a:br>
            <a:r>
              <a:rPr lang="en-US" sz="3199" dirty="0"/>
              <a:t/>
            </a:r>
            <a:br>
              <a:rPr lang="en-US" sz="3199" dirty="0"/>
            </a:br>
            <a:endParaRPr lang="en-US" sz="3199"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3448" y="4792480"/>
            <a:ext cx="1904730" cy="1838064"/>
          </a:xfrm>
          <a:prstGeom prst="rect">
            <a:avLst/>
          </a:prstGeom>
        </p:spPr>
      </p:pic>
    </p:spTree>
    <p:extLst>
      <p:ext uri="{BB962C8B-B14F-4D97-AF65-F5344CB8AC3E}">
        <p14:creationId xmlns:p14="http://schemas.microsoft.com/office/powerpoint/2010/main" val="23210310"/>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82" y="12810"/>
            <a:ext cx="12434711" cy="6968905"/>
          </a:xfrm>
          <a:prstGeom prst="rect">
            <a:avLst/>
          </a:prstGeom>
        </p:spPr>
      </p:pic>
    </p:spTree>
    <p:extLst>
      <p:ext uri="{BB962C8B-B14F-4D97-AF65-F5344CB8AC3E}">
        <p14:creationId xmlns:p14="http://schemas.microsoft.com/office/powerpoint/2010/main" val="3765408321"/>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596" y="5743383"/>
            <a:ext cx="11778045" cy="1131623"/>
          </a:xfrm>
          <a:prstGeom prst="rect">
            <a:avLst/>
          </a:prstGeom>
          <a:noFill/>
        </p:spPr>
        <p:txBody>
          <a:bodyPr wrap="square" rtlCol="0">
            <a:spAutoFit/>
          </a:bodyPr>
          <a:lstStyle/>
          <a:p>
            <a:pPr defTabSz="932597">
              <a:lnSpc>
                <a:spcPct val="90000"/>
              </a:lnSpc>
              <a:spcBef>
                <a:spcPct val="0"/>
              </a:spcBef>
            </a:pPr>
            <a:r>
              <a:rPr lang="en-US" sz="3672" i="1" dirty="0">
                <a:solidFill>
                  <a:prstClr val="white"/>
                </a:solidFill>
                <a:latin typeface="Calibri Light" panose="020F0302020204030204"/>
              </a:rPr>
              <a:t>“Distributed apps are sufficiently complicated that they need to be flown by the instruments”</a:t>
            </a:r>
          </a:p>
        </p:txBody>
      </p:sp>
      <p:pic>
        <p:nvPicPr>
          <p:cNvPr id="3" name="Picture 2"/>
          <p:cNvPicPr>
            <a:picLocks noChangeAspect="1"/>
          </p:cNvPicPr>
          <p:nvPr/>
        </p:nvPicPr>
        <p:blipFill>
          <a:blip r:embed="rId3"/>
          <a:stretch>
            <a:fillRect/>
          </a:stretch>
        </p:blipFill>
        <p:spPr>
          <a:xfrm>
            <a:off x="2364263" y="0"/>
            <a:ext cx="7826708" cy="5590506"/>
          </a:xfrm>
          <a:prstGeom prst="rect">
            <a:avLst/>
          </a:prstGeom>
        </p:spPr>
      </p:pic>
    </p:spTree>
    <p:extLst>
      <p:ext uri="{BB962C8B-B14F-4D97-AF65-F5344CB8AC3E}">
        <p14:creationId xmlns:p14="http://schemas.microsoft.com/office/powerpoint/2010/main" val="20823948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131"/>
          <p:cNvPicPr preferRelativeResize="0"/>
          <p:nvPr/>
        </p:nvPicPr>
        <p:blipFill>
          <a:blip r:embed="rId3">
            <a:alphaModFix/>
          </a:blip>
          <a:stretch>
            <a:fillRect/>
          </a:stretch>
        </p:blipFill>
        <p:spPr>
          <a:xfrm>
            <a:off x="882" y="0"/>
            <a:ext cx="7190244" cy="4795842"/>
          </a:xfrm>
          <a:prstGeom prst="rect">
            <a:avLst/>
          </a:prstGeom>
          <a:noFill/>
          <a:ln>
            <a:noFill/>
          </a:ln>
        </p:spPr>
      </p:pic>
      <p:pic>
        <p:nvPicPr>
          <p:cNvPr id="3" name="Picture 2">
            <a:extLst>
              <a:ext uri="{FF2B5EF4-FFF2-40B4-BE49-F238E27FC236}">
                <a16:creationId xmlns:a16="http://schemas.microsoft.com/office/drawing/2014/main" xmlns="" id="{EB1E0629-1CD5-4C28-8C0E-EDD130BDAD6F}"/>
              </a:ext>
            </a:extLst>
          </p:cNvPr>
          <p:cNvPicPr>
            <a:picLocks noChangeAspect="1"/>
          </p:cNvPicPr>
          <p:nvPr/>
        </p:nvPicPr>
        <p:blipFill>
          <a:blip r:embed="rId4"/>
          <a:stretch>
            <a:fillRect/>
          </a:stretch>
        </p:blipFill>
        <p:spPr>
          <a:xfrm>
            <a:off x="5475669" y="3286190"/>
            <a:ext cx="6959924" cy="3708334"/>
          </a:xfrm>
          <a:prstGeom prst="rect">
            <a:avLst/>
          </a:prstGeom>
        </p:spPr>
      </p:pic>
    </p:spTree>
    <p:extLst>
      <p:ext uri="{BB962C8B-B14F-4D97-AF65-F5344CB8AC3E}">
        <p14:creationId xmlns:p14="http://schemas.microsoft.com/office/powerpoint/2010/main" val="1120211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Hackfest</a:t>
            </a:r>
            <a:r>
              <a:rPr lang="en-US" dirty="0"/>
              <a:t> Approach</a:t>
            </a:r>
          </a:p>
        </p:txBody>
      </p:sp>
      <p:sp>
        <p:nvSpPr>
          <p:cNvPr id="3" name="Content Placeholder 2"/>
          <p:cNvSpPr>
            <a:spLocks noGrp="1"/>
          </p:cNvSpPr>
          <p:nvPr>
            <p:ph type="body" sz="quarter" idx="10"/>
          </p:nvPr>
        </p:nvSpPr>
        <p:spPr/>
        <p:txBody>
          <a:bodyPr/>
          <a:lstStyle/>
          <a:p>
            <a:r>
              <a:rPr lang="en-US" dirty="0"/>
              <a:t>Goal is to maximize hands-on time</a:t>
            </a:r>
          </a:p>
          <a:p>
            <a:r>
              <a:rPr lang="en-US" dirty="0"/>
              <a:t>Introduce a series of topics then break for “Challenges”</a:t>
            </a:r>
          </a:p>
          <a:p>
            <a:r>
              <a:rPr lang="en-US" dirty="0"/>
              <a:t>Not step-by-step guided labs</a:t>
            </a:r>
          </a:p>
          <a:p>
            <a:r>
              <a:rPr lang="en-US" dirty="0"/>
              <a:t>Code samples available</a:t>
            </a:r>
          </a:p>
          <a:p>
            <a:r>
              <a:rPr lang="en-US" dirty="0"/>
              <a:t>Advanced scenarios possible</a:t>
            </a:r>
          </a:p>
        </p:txBody>
      </p:sp>
    </p:spTree>
    <p:extLst>
      <p:ext uri="{BB962C8B-B14F-4D97-AF65-F5344CB8AC3E}">
        <p14:creationId xmlns:p14="http://schemas.microsoft.com/office/powerpoint/2010/main" val="1083085336"/>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047069"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0" name="Picture 29"/>
          <p:cNvPicPr>
            <a:picLocks noChangeAspect="1"/>
          </p:cNvPicPr>
          <p:nvPr/>
        </p:nvPicPr>
        <p:blipFill>
          <a:blip r:embed="rId3"/>
          <a:stretch>
            <a:fillRect/>
          </a:stretch>
        </p:blipFill>
        <p:spPr>
          <a:xfrm>
            <a:off x="1113561" y="716660"/>
            <a:ext cx="2331811" cy="1928527"/>
          </a:xfrm>
          <a:prstGeom prst="rect">
            <a:avLst/>
          </a:prstGeom>
        </p:spPr>
      </p:pic>
      <p:sp>
        <p:nvSpPr>
          <p:cNvPr id="3" name="TextBox 2"/>
          <p:cNvSpPr txBox="1"/>
          <p:nvPr/>
        </p:nvSpPr>
        <p:spPr>
          <a:xfrm>
            <a:off x="997380"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1" name="Picture 30"/>
          <p:cNvPicPr>
            <a:picLocks noChangeAspect="1"/>
          </p:cNvPicPr>
          <p:nvPr/>
        </p:nvPicPr>
        <p:blipFill>
          <a:blip r:embed="rId3"/>
          <a:stretch>
            <a:fillRect/>
          </a:stretch>
        </p:blipFill>
        <p:spPr>
          <a:xfrm>
            <a:off x="1113561" y="2659180"/>
            <a:ext cx="2331811" cy="1928527"/>
          </a:xfrm>
          <a:prstGeom prst="rect">
            <a:avLst/>
          </a:prstGeom>
        </p:spPr>
      </p:pic>
      <p:pic>
        <p:nvPicPr>
          <p:cNvPr id="32" name="Picture 31"/>
          <p:cNvPicPr>
            <a:picLocks noChangeAspect="1"/>
          </p:cNvPicPr>
          <p:nvPr/>
        </p:nvPicPr>
        <p:blipFill>
          <a:blip r:embed="rId3"/>
          <a:stretch>
            <a:fillRect/>
          </a:stretch>
        </p:blipFill>
        <p:spPr>
          <a:xfrm>
            <a:off x="1105055" y="4601701"/>
            <a:ext cx="2331811" cy="1928527"/>
          </a:xfrm>
          <a:prstGeom prst="rect">
            <a:avLst/>
          </a:prstGeom>
        </p:spPr>
      </p:pic>
      <p:sp>
        <p:nvSpPr>
          <p:cNvPr id="33" name="Rectangle 32"/>
          <p:cNvSpPr/>
          <p:nvPr/>
        </p:nvSpPr>
        <p:spPr bwMode="auto">
          <a:xfrm>
            <a:off x="3607342"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4" name="Picture 33"/>
          <p:cNvPicPr>
            <a:picLocks noChangeAspect="1"/>
          </p:cNvPicPr>
          <p:nvPr/>
        </p:nvPicPr>
        <p:blipFill>
          <a:blip r:embed="rId3"/>
          <a:stretch>
            <a:fillRect/>
          </a:stretch>
        </p:blipFill>
        <p:spPr>
          <a:xfrm>
            <a:off x="3673836" y="716660"/>
            <a:ext cx="2331811" cy="1928527"/>
          </a:xfrm>
          <a:prstGeom prst="rect">
            <a:avLst/>
          </a:prstGeom>
        </p:spPr>
      </p:pic>
      <p:sp>
        <p:nvSpPr>
          <p:cNvPr id="35" name="TextBox 34"/>
          <p:cNvSpPr txBox="1"/>
          <p:nvPr/>
        </p:nvSpPr>
        <p:spPr>
          <a:xfrm>
            <a:off x="3557653"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6" name="Picture 35"/>
          <p:cNvPicPr>
            <a:picLocks noChangeAspect="1"/>
          </p:cNvPicPr>
          <p:nvPr/>
        </p:nvPicPr>
        <p:blipFill>
          <a:blip r:embed="rId3"/>
          <a:stretch>
            <a:fillRect/>
          </a:stretch>
        </p:blipFill>
        <p:spPr>
          <a:xfrm>
            <a:off x="3673836" y="2659180"/>
            <a:ext cx="2331811" cy="1928527"/>
          </a:xfrm>
          <a:prstGeom prst="rect">
            <a:avLst/>
          </a:prstGeom>
        </p:spPr>
      </p:pic>
      <p:pic>
        <p:nvPicPr>
          <p:cNvPr id="37" name="Picture 36"/>
          <p:cNvPicPr>
            <a:picLocks noChangeAspect="1"/>
          </p:cNvPicPr>
          <p:nvPr/>
        </p:nvPicPr>
        <p:blipFill>
          <a:blip r:embed="rId3"/>
          <a:stretch>
            <a:fillRect/>
          </a:stretch>
        </p:blipFill>
        <p:spPr>
          <a:xfrm>
            <a:off x="3665329" y="4601701"/>
            <a:ext cx="2331811" cy="1928527"/>
          </a:xfrm>
          <a:prstGeom prst="rect">
            <a:avLst/>
          </a:prstGeom>
        </p:spPr>
      </p:pic>
      <p:sp>
        <p:nvSpPr>
          <p:cNvPr id="38" name="Rectangle 37"/>
          <p:cNvSpPr/>
          <p:nvPr/>
        </p:nvSpPr>
        <p:spPr bwMode="auto">
          <a:xfrm>
            <a:off x="6177450"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9" name="Picture 38"/>
          <p:cNvPicPr>
            <a:picLocks noChangeAspect="1"/>
          </p:cNvPicPr>
          <p:nvPr/>
        </p:nvPicPr>
        <p:blipFill>
          <a:blip r:embed="rId3"/>
          <a:stretch>
            <a:fillRect/>
          </a:stretch>
        </p:blipFill>
        <p:spPr>
          <a:xfrm>
            <a:off x="6243943" y="716660"/>
            <a:ext cx="2331811" cy="1928527"/>
          </a:xfrm>
          <a:prstGeom prst="rect">
            <a:avLst/>
          </a:prstGeom>
        </p:spPr>
      </p:pic>
      <p:sp>
        <p:nvSpPr>
          <p:cNvPr id="40" name="TextBox 39"/>
          <p:cNvSpPr txBox="1"/>
          <p:nvPr/>
        </p:nvSpPr>
        <p:spPr>
          <a:xfrm>
            <a:off x="6127761"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1" name="Picture 40"/>
          <p:cNvPicPr>
            <a:picLocks noChangeAspect="1"/>
          </p:cNvPicPr>
          <p:nvPr/>
        </p:nvPicPr>
        <p:blipFill>
          <a:blip r:embed="rId3"/>
          <a:stretch>
            <a:fillRect/>
          </a:stretch>
        </p:blipFill>
        <p:spPr>
          <a:xfrm>
            <a:off x="6243943" y="2659180"/>
            <a:ext cx="2331811" cy="1928527"/>
          </a:xfrm>
          <a:prstGeom prst="rect">
            <a:avLst/>
          </a:prstGeom>
        </p:spPr>
      </p:pic>
      <p:pic>
        <p:nvPicPr>
          <p:cNvPr id="42" name="Picture 41"/>
          <p:cNvPicPr>
            <a:picLocks noChangeAspect="1"/>
          </p:cNvPicPr>
          <p:nvPr/>
        </p:nvPicPr>
        <p:blipFill>
          <a:blip r:embed="rId3"/>
          <a:stretch>
            <a:fillRect/>
          </a:stretch>
        </p:blipFill>
        <p:spPr>
          <a:xfrm>
            <a:off x="6235436" y="4601701"/>
            <a:ext cx="2331811" cy="1928527"/>
          </a:xfrm>
          <a:prstGeom prst="rect">
            <a:avLst/>
          </a:prstGeom>
        </p:spPr>
      </p:pic>
      <p:sp>
        <p:nvSpPr>
          <p:cNvPr id="43" name="Rectangle 42"/>
          <p:cNvSpPr/>
          <p:nvPr/>
        </p:nvSpPr>
        <p:spPr bwMode="auto">
          <a:xfrm>
            <a:off x="8742177"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44" name="Picture 43"/>
          <p:cNvPicPr>
            <a:picLocks noChangeAspect="1"/>
          </p:cNvPicPr>
          <p:nvPr/>
        </p:nvPicPr>
        <p:blipFill>
          <a:blip r:embed="rId3"/>
          <a:stretch>
            <a:fillRect/>
          </a:stretch>
        </p:blipFill>
        <p:spPr>
          <a:xfrm>
            <a:off x="8808670" y="716660"/>
            <a:ext cx="2331811" cy="1928527"/>
          </a:xfrm>
          <a:prstGeom prst="rect">
            <a:avLst/>
          </a:prstGeom>
        </p:spPr>
      </p:pic>
      <p:sp>
        <p:nvSpPr>
          <p:cNvPr id="45" name="TextBox 44"/>
          <p:cNvSpPr txBox="1"/>
          <p:nvPr/>
        </p:nvSpPr>
        <p:spPr>
          <a:xfrm>
            <a:off x="8692488"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6" name="Picture 45"/>
          <p:cNvPicPr>
            <a:picLocks noChangeAspect="1"/>
          </p:cNvPicPr>
          <p:nvPr/>
        </p:nvPicPr>
        <p:blipFill>
          <a:blip r:embed="rId3"/>
          <a:stretch>
            <a:fillRect/>
          </a:stretch>
        </p:blipFill>
        <p:spPr>
          <a:xfrm>
            <a:off x="8808670" y="2659180"/>
            <a:ext cx="2331811" cy="1928527"/>
          </a:xfrm>
          <a:prstGeom prst="rect">
            <a:avLst/>
          </a:prstGeom>
        </p:spPr>
      </p:pic>
      <p:pic>
        <p:nvPicPr>
          <p:cNvPr id="47" name="Picture 46"/>
          <p:cNvPicPr>
            <a:picLocks noChangeAspect="1"/>
          </p:cNvPicPr>
          <p:nvPr/>
        </p:nvPicPr>
        <p:blipFill>
          <a:blip r:embed="rId3"/>
          <a:stretch>
            <a:fillRect/>
          </a:stretch>
        </p:blipFill>
        <p:spPr>
          <a:xfrm>
            <a:off x="8800164" y="4601701"/>
            <a:ext cx="2331811" cy="1928527"/>
          </a:xfrm>
          <a:prstGeom prst="rect">
            <a:avLst/>
          </a:prstGeom>
        </p:spPr>
      </p:pic>
      <p:sp>
        <p:nvSpPr>
          <p:cNvPr id="48" name="TextBox 47"/>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But things get </a:t>
            </a:r>
          </a:p>
          <a:p>
            <a:pPr defTabSz="932563">
              <a:spcAft>
                <a:spcPts val="612"/>
              </a:spcAft>
              <a:defRPr/>
            </a:pPr>
            <a:r>
              <a:rPr lang="en-US" sz="4799" dirty="0">
                <a:solidFill>
                  <a:srgbClr val="FFFFFF"/>
                </a:solidFill>
              </a:rPr>
              <a:t>complicated quickly</a:t>
            </a:r>
          </a:p>
        </p:txBody>
      </p:sp>
      <p:sp>
        <p:nvSpPr>
          <p:cNvPr id="4" name="Title 3">
            <a:extLst>
              <a:ext uri="{FF2B5EF4-FFF2-40B4-BE49-F238E27FC236}">
                <a16:creationId xmlns:a16="http://schemas.microsoft.com/office/drawing/2014/main" xmlns="" id="{7DA6FEE7-384E-4013-B7B2-0C77FC998642}"/>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xmlns="" id="{05A1629C-C3BC-4A24-AB20-B39F6041B2B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3240524"/>
      </p:ext>
    </p:extLst>
  </p:cSld>
  <p:clrMapOvr>
    <a:masterClrMapping/>
  </p:clrMapOvr>
  <mc:AlternateContent xmlns:mc="http://schemas.openxmlformats.org/markup-compatibility/2006" xmlns:p14="http://schemas.microsoft.com/office/powerpoint/2010/main">
    <mc:Choice Requires="p14">
      <p:transition spd="slow" p14:dur="2000">
        <p:strips dir="rd"/>
      </p:transition>
    </mc:Choice>
    <mc:Fallback xmlns="">
      <p:transition spd="slow">
        <p:strips dir="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350"/>
                                        <p:tgtEl>
                                          <p:spTgt spid="30"/>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350"/>
                                        <p:tgtEl>
                                          <p:spTgt spid="31"/>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350"/>
                                        <p:tgtEl>
                                          <p:spTgt spid="32"/>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350"/>
                                        <p:tgtEl>
                                          <p:spTgt spid="34"/>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350"/>
                                        <p:tgtEl>
                                          <p:spTgt spid="36"/>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350"/>
                                        <p:tgtEl>
                                          <p:spTgt spid="37"/>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350"/>
                                        <p:tgtEl>
                                          <p:spTgt spid="39"/>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350"/>
                                        <p:tgtEl>
                                          <p:spTgt spid="41"/>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350"/>
                                        <p:tgtEl>
                                          <p:spTgt spid="42"/>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350"/>
                                        <p:tgtEl>
                                          <p:spTgt spid="44"/>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350"/>
                                        <p:tgtEl>
                                          <p:spTgt spid="46"/>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350"/>
                                        <p:tgtEl>
                                          <p:spTgt spid="4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3511" y="144938"/>
            <a:ext cx="1330997" cy="3327490"/>
          </a:xfrm>
          <a:prstGeom prst="rect">
            <a:avLst/>
          </a:prstGeom>
        </p:spPr>
      </p:pic>
      <p:pic>
        <p:nvPicPr>
          <p:cNvPr id="25" name="Picture 24"/>
          <p:cNvPicPr>
            <a:picLocks noChangeAspect="1"/>
          </p:cNvPicPr>
          <p:nvPr/>
        </p:nvPicPr>
        <p:blipFill>
          <a:blip r:embed="rId3"/>
          <a:stretch>
            <a:fillRect/>
          </a:stretch>
        </p:blipFill>
        <p:spPr>
          <a:xfrm>
            <a:off x="163511" y="3472428"/>
            <a:ext cx="1330997" cy="3327490"/>
          </a:xfrm>
          <a:prstGeom prst="rect">
            <a:avLst/>
          </a:prstGeom>
        </p:spPr>
      </p:pic>
      <p:pic>
        <p:nvPicPr>
          <p:cNvPr id="26" name="Picture 25"/>
          <p:cNvPicPr>
            <a:picLocks noChangeAspect="1"/>
          </p:cNvPicPr>
          <p:nvPr/>
        </p:nvPicPr>
        <p:blipFill>
          <a:blip r:embed="rId3"/>
          <a:stretch>
            <a:fillRect/>
          </a:stretch>
        </p:blipFill>
        <p:spPr>
          <a:xfrm>
            <a:off x="1494508" y="144938"/>
            <a:ext cx="1330997" cy="3327490"/>
          </a:xfrm>
          <a:prstGeom prst="rect">
            <a:avLst/>
          </a:prstGeom>
        </p:spPr>
      </p:pic>
      <p:pic>
        <p:nvPicPr>
          <p:cNvPr id="27" name="Picture 26"/>
          <p:cNvPicPr>
            <a:picLocks noChangeAspect="1"/>
          </p:cNvPicPr>
          <p:nvPr/>
        </p:nvPicPr>
        <p:blipFill>
          <a:blip r:embed="rId3"/>
          <a:stretch>
            <a:fillRect/>
          </a:stretch>
        </p:blipFill>
        <p:spPr>
          <a:xfrm>
            <a:off x="1494508" y="3472428"/>
            <a:ext cx="1330997" cy="3327490"/>
          </a:xfrm>
          <a:prstGeom prst="rect">
            <a:avLst/>
          </a:prstGeom>
        </p:spPr>
      </p:pic>
      <p:pic>
        <p:nvPicPr>
          <p:cNvPr id="28" name="Picture 27"/>
          <p:cNvPicPr>
            <a:picLocks noChangeAspect="1"/>
          </p:cNvPicPr>
          <p:nvPr/>
        </p:nvPicPr>
        <p:blipFill>
          <a:blip r:embed="rId3"/>
          <a:stretch>
            <a:fillRect/>
          </a:stretch>
        </p:blipFill>
        <p:spPr>
          <a:xfrm>
            <a:off x="2825504" y="144938"/>
            <a:ext cx="1330997" cy="3327490"/>
          </a:xfrm>
          <a:prstGeom prst="rect">
            <a:avLst/>
          </a:prstGeom>
        </p:spPr>
      </p:pic>
      <p:pic>
        <p:nvPicPr>
          <p:cNvPr id="29" name="Picture 28"/>
          <p:cNvPicPr>
            <a:picLocks noChangeAspect="1"/>
          </p:cNvPicPr>
          <p:nvPr/>
        </p:nvPicPr>
        <p:blipFill>
          <a:blip r:embed="rId3"/>
          <a:stretch>
            <a:fillRect/>
          </a:stretch>
        </p:blipFill>
        <p:spPr>
          <a:xfrm>
            <a:off x="2825504" y="3472428"/>
            <a:ext cx="1330997" cy="3327490"/>
          </a:xfrm>
          <a:prstGeom prst="rect">
            <a:avLst/>
          </a:prstGeom>
        </p:spPr>
      </p:pic>
      <p:pic>
        <p:nvPicPr>
          <p:cNvPr id="49" name="Picture 48"/>
          <p:cNvPicPr>
            <a:picLocks noChangeAspect="1"/>
          </p:cNvPicPr>
          <p:nvPr/>
        </p:nvPicPr>
        <p:blipFill>
          <a:blip r:embed="rId3"/>
          <a:stretch>
            <a:fillRect/>
          </a:stretch>
        </p:blipFill>
        <p:spPr>
          <a:xfrm>
            <a:off x="4156501" y="144938"/>
            <a:ext cx="1330997" cy="3327490"/>
          </a:xfrm>
          <a:prstGeom prst="rect">
            <a:avLst/>
          </a:prstGeom>
        </p:spPr>
      </p:pic>
      <p:pic>
        <p:nvPicPr>
          <p:cNvPr id="50" name="Picture 49"/>
          <p:cNvPicPr>
            <a:picLocks noChangeAspect="1"/>
          </p:cNvPicPr>
          <p:nvPr/>
        </p:nvPicPr>
        <p:blipFill>
          <a:blip r:embed="rId3"/>
          <a:stretch>
            <a:fillRect/>
          </a:stretch>
        </p:blipFill>
        <p:spPr>
          <a:xfrm>
            <a:off x="4156501" y="3472428"/>
            <a:ext cx="1330997" cy="3327490"/>
          </a:xfrm>
          <a:prstGeom prst="rect">
            <a:avLst/>
          </a:prstGeom>
        </p:spPr>
      </p:pic>
      <p:pic>
        <p:nvPicPr>
          <p:cNvPr id="51" name="Picture 50"/>
          <p:cNvPicPr>
            <a:picLocks noChangeAspect="1"/>
          </p:cNvPicPr>
          <p:nvPr/>
        </p:nvPicPr>
        <p:blipFill>
          <a:blip r:embed="rId3"/>
          <a:stretch>
            <a:fillRect/>
          </a:stretch>
        </p:blipFill>
        <p:spPr>
          <a:xfrm>
            <a:off x="5487496" y="144938"/>
            <a:ext cx="1330997" cy="3327490"/>
          </a:xfrm>
          <a:prstGeom prst="rect">
            <a:avLst/>
          </a:prstGeom>
        </p:spPr>
      </p:pic>
      <p:pic>
        <p:nvPicPr>
          <p:cNvPr id="52" name="Picture 51"/>
          <p:cNvPicPr>
            <a:picLocks noChangeAspect="1"/>
          </p:cNvPicPr>
          <p:nvPr/>
        </p:nvPicPr>
        <p:blipFill>
          <a:blip r:embed="rId3"/>
          <a:stretch>
            <a:fillRect/>
          </a:stretch>
        </p:blipFill>
        <p:spPr>
          <a:xfrm>
            <a:off x="5487496" y="3472428"/>
            <a:ext cx="1330997" cy="3327490"/>
          </a:xfrm>
          <a:prstGeom prst="rect">
            <a:avLst/>
          </a:prstGeom>
        </p:spPr>
      </p:pic>
      <p:pic>
        <p:nvPicPr>
          <p:cNvPr id="53" name="Picture 52"/>
          <p:cNvPicPr>
            <a:picLocks noChangeAspect="1"/>
          </p:cNvPicPr>
          <p:nvPr/>
        </p:nvPicPr>
        <p:blipFill>
          <a:blip r:embed="rId3"/>
          <a:stretch>
            <a:fillRect/>
          </a:stretch>
        </p:blipFill>
        <p:spPr>
          <a:xfrm>
            <a:off x="6818493" y="144938"/>
            <a:ext cx="1330997" cy="3327490"/>
          </a:xfrm>
          <a:prstGeom prst="rect">
            <a:avLst/>
          </a:prstGeom>
        </p:spPr>
      </p:pic>
      <p:pic>
        <p:nvPicPr>
          <p:cNvPr id="54" name="Picture 53"/>
          <p:cNvPicPr>
            <a:picLocks noChangeAspect="1"/>
          </p:cNvPicPr>
          <p:nvPr/>
        </p:nvPicPr>
        <p:blipFill>
          <a:blip r:embed="rId3"/>
          <a:stretch>
            <a:fillRect/>
          </a:stretch>
        </p:blipFill>
        <p:spPr>
          <a:xfrm>
            <a:off x="6818493" y="3472428"/>
            <a:ext cx="1330997" cy="3327490"/>
          </a:xfrm>
          <a:prstGeom prst="rect">
            <a:avLst/>
          </a:prstGeom>
        </p:spPr>
      </p:pic>
      <p:pic>
        <p:nvPicPr>
          <p:cNvPr id="55" name="Picture 54"/>
          <p:cNvPicPr>
            <a:picLocks noChangeAspect="1"/>
          </p:cNvPicPr>
          <p:nvPr/>
        </p:nvPicPr>
        <p:blipFill>
          <a:blip r:embed="rId3"/>
          <a:stretch>
            <a:fillRect/>
          </a:stretch>
        </p:blipFill>
        <p:spPr>
          <a:xfrm>
            <a:off x="8149489" y="144938"/>
            <a:ext cx="1330997" cy="3327490"/>
          </a:xfrm>
          <a:prstGeom prst="rect">
            <a:avLst/>
          </a:prstGeom>
        </p:spPr>
      </p:pic>
      <p:pic>
        <p:nvPicPr>
          <p:cNvPr id="56" name="Picture 55"/>
          <p:cNvPicPr>
            <a:picLocks noChangeAspect="1"/>
          </p:cNvPicPr>
          <p:nvPr/>
        </p:nvPicPr>
        <p:blipFill>
          <a:blip r:embed="rId3"/>
          <a:stretch>
            <a:fillRect/>
          </a:stretch>
        </p:blipFill>
        <p:spPr>
          <a:xfrm>
            <a:off x="8149489" y="3472428"/>
            <a:ext cx="1330997" cy="3327490"/>
          </a:xfrm>
          <a:prstGeom prst="rect">
            <a:avLst/>
          </a:prstGeom>
        </p:spPr>
      </p:pic>
      <p:pic>
        <p:nvPicPr>
          <p:cNvPr id="57" name="Picture 56"/>
          <p:cNvPicPr>
            <a:picLocks noChangeAspect="1"/>
          </p:cNvPicPr>
          <p:nvPr/>
        </p:nvPicPr>
        <p:blipFill>
          <a:blip r:embed="rId3"/>
          <a:stretch>
            <a:fillRect/>
          </a:stretch>
        </p:blipFill>
        <p:spPr>
          <a:xfrm>
            <a:off x="9480485" y="144938"/>
            <a:ext cx="1330997" cy="3327490"/>
          </a:xfrm>
          <a:prstGeom prst="rect">
            <a:avLst/>
          </a:prstGeom>
        </p:spPr>
      </p:pic>
      <p:pic>
        <p:nvPicPr>
          <p:cNvPr id="58" name="Picture 57"/>
          <p:cNvPicPr>
            <a:picLocks noChangeAspect="1"/>
          </p:cNvPicPr>
          <p:nvPr/>
        </p:nvPicPr>
        <p:blipFill>
          <a:blip r:embed="rId3"/>
          <a:stretch>
            <a:fillRect/>
          </a:stretch>
        </p:blipFill>
        <p:spPr>
          <a:xfrm>
            <a:off x="9480485" y="3472428"/>
            <a:ext cx="1330997" cy="3327490"/>
          </a:xfrm>
          <a:prstGeom prst="rect">
            <a:avLst/>
          </a:prstGeom>
        </p:spPr>
      </p:pic>
      <p:pic>
        <p:nvPicPr>
          <p:cNvPr id="59" name="Picture 58"/>
          <p:cNvPicPr>
            <a:picLocks noChangeAspect="1"/>
          </p:cNvPicPr>
          <p:nvPr/>
        </p:nvPicPr>
        <p:blipFill>
          <a:blip r:embed="rId3"/>
          <a:stretch>
            <a:fillRect/>
          </a:stretch>
        </p:blipFill>
        <p:spPr>
          <a:xfrm>
            <a:off x="10811481" y="146939"/>
            <a:ext cx="1330997" cy="3327490"/>
          </a:xfrm>
          <a:prstGeom prst="rect">
            <a:avLst/>
          </a:prstGeom>
        </p:spPr>
      </p:pic>
      <p:pic>
        <p:nvPicPr>
          <p:cNvPr id="60" name="Picture 59"/>
          <p:cNvPicPr>
            <a:picLocks noChangeAspect="1"/>
          </p:cNvPicPr>
          <p:nvPr/>
        </p:nvPicPr>
        <p:blipFill>
          <a:blip r:embed="rId3"/>
          <a:stretch>
            <a:fillRect/>
          </a:stretch>
        </p:blipFill>
        <p:spPr>
          <a:xfrm>
            <a:off x="10811481" y="3474429"/>
            <a:ext cx="1330997" cy="3327490"/>
          </a:xfrm>
          <a:prstGeom prst="rect">
            <a:avLst/>
          </a:prstGeom>
        </p:spPr>
      </p:pic>
      <p:sp>
        <p:nvSpPr>
          <p:cNvPr id="61" name="TextBox 60"/>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Very Quickly</a:t>
            </a:r>
          </a:p>
        </p:txBody>
      </p:sp>
      <p:sp>
        <p:nvSpPr>
          <p:cNvPr id="2" name="Title 1">
            <a:extLst>
              <a:ext uri="{FF2B5EF4-FFF2-40B4-BE49-F238E27FC236}">
                <a16:creationId xmlns:a16="http://schemas.microsoft.com/office/drawing/2014/main" xmlns="" id="{0DDE5475-BFA5-42DB-8A00-1D556FAE0A3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xmlns="" id="{E70983A0-9642-4E46-9F9E-1E3E87E7D23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757912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350"/>
                                        <p:tgtEl>
                                          <p:spTgt spid="26"/>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350"/>
                                        <p:tgtEl>
                                          <p:spTgt spid="28"/>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350"/>
                                        <p:tgtEl>
                                          <p:spTgt spid="49"/>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350"/>
                                        <p:tgtEl>
                                          <p:spTgt spid="51"/>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350"/>
                                        <p:tgtEl>
                                          <p:spTgt spid="53"/>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350"/>
                                        <p:tgtEl>
                                          <p:spTgt spid="55"/>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350"/>
                                        <p:tgtEl>
                                          <p:spTgt spid="57"/>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350"/>
                                        <p:tgtEl>
                                          <p:spTgt spid="59"/>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350"/>
                                        <p:tgtEl>
                                          <p:spTgt spid="25"/>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350"/>
                                        <p:tgtEl>
                                          <p:spTgt spid="27"/>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350"/>
                                        <p:tgtEl>
                                          <p:spTgt spid="29"/>
                                        </p:tgtEl>
                                      </p:cBhvr>
                                    </p:animEffect>
                                  </p:childTnLst>
                                </p:cTn>
                              </p:par>
                            </p:childTnLst>
                          </p:cTn>
                        </p:par>
                        <p:par>
                          <p:cTn id="52" fill="hold">
                            <p:stCondLst>
                              <p:cond delay="4200"/>
                            </p:stCondLst>
                            <p:childTnLst>
                              <p:par>
                                <p:cTn id="53" presetID="10" presetClass="entr" presetSubtype="0" fill="hold"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350"/>
                                        <p:tgtEl>
                                          <p:spTgt spid="50"/>
                                        </p:tgtEl>
                                      </p:cBhvr>
                                    </p:animEffect>
                                  </p:childTnLst>
                                </p:cTn>
                              </p:par>
                            </p:childTnLst>
                          </p:cTn>
                        </p:par>
                        <p:par>
                          <p:cTn id="56" fill="hold">
                            <p:stCondLst>
                              <p:cond delay="4550"/>
                            </p:stCondLst>
                            <p:childTnLst>
                              <p:par>
                                <p:cTn id="57" presetID="10" presetClass="entr" presetSubtype="0" fill="hold" nodeType="after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350"/>
                                        <p:tgtEl>
                                          <p:spTgt spid="52"/>
                                        </p:tgtEl>
                                      </p:cBhvr>
                                    </p:animEffect>
                                  </p:childTnLst>
                                </p:cTn>
                              </p:par>
                            </p:childTnLst>
                          </p:cTn>
                        </p:par>
                        <p:par>
                          <p:cTn id="60" fill="hold">
                            <p:stCondLst>
                              <p:cond delay="4900"/>
                            </p:stCondLst>
                            <p:childTnLst>
                              <p:par>
                                <p:cTn id="61" presetID="10" presetClass="entr" presetSubtype="0" fill="hold" nodeType="after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350"/>
                                        <p:tgtEl>
                                          <p:spTgt spid="54"/>
                                        </p:tgtEl>
                                      </p:cBhvr>
                                    </p:animEffect>
                                  </p:childTnLst>
                                </p:cTn>
                              </p:par>
                            </p:childTnLst>
                          </p:cTn>
                        </p:par>
                        <p:par>
                          <p:cTn id="64" fill="hold">
                            <p:stCondLst>
                              <p:cond delay="5250"/>
                            </p:stCondLst>
                            <p:childTnLst>
                              <p:par>
                                <p:cTn id="65" presetID="10" presetClass="entr" presetSubtype="0" fill="hold" nodeType="after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350"/>
                                        <p:tgtEl>
                                          <p:spTgt spid="56"/>
                                        </p:tgtEl>
                                      </p:cBhvr>
                                    </p:animEffect>
                                  </p:childTnLst>
                                </p:cTn>
                              </p:par>
                            </p:childTnLst>
                          </p:cTn>
                        </p:par>
                        <p:par>
                          <p:cTn id="68" fill="hold">
                            <p:stCondLst>
                              <p:cond delay="5600"/>
                            </p:stCondLst>
                            <p:childTnLst>
                              <p:par>
                                <p:cTn id="69" presetID="10" presetClass="entr" presetSubtype="0" fill="hold" nodeType="after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350"/>
                                        <p:tgtEl>
                                          <p:spTgt spid="58"/>
                                        </p:tgtEl>
                                      </p:cBhvr>
                                    </p:animEffect>
                                  </p:childTnLst>
                                </p:cTn>
                              </p:par>
                            </p:childTnLst>
                          </p:cTn>
                        </p:par>
                        <p:par>
                          <p:cTn id="72" fill="hold">
                            <p:stCondLst>
                              <p:cond delay="5950"/>
                            </p:stCondLst>
                            <p:childTnLst>
                              <p:par>
                                <p:cTn id="73" presetID="10" presetClass="entr" presetSubtype="0" fill="hold" nodeType="after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350"/>
                                        <p:tgtEl>
                                          <p:spTgt spid="60"/>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do cluster orchestrators do?</a:t>
            </a:r>
            <a:endParaRPr lang="en-US" dirty="0"/>
          </a:p>
        </p:txBody>
      </p:sp>
      <p:sp>
        <p:nvSpPr>
          <p:cNvPr id="3" name="Text Placeholder 2">
            <a:extLst>
              <a:ext uri="{FF2B5EF4-FFF2-40B4-BE49-F238E27FC236}">
                <a16:creationId xmlns:a16="http://schemas.microsoft.com/office/drawing/2014/main" xmlns="" id="{80CE5473-7A75-413F-9576-FB398E27E84A}"/>
              </a:ext>
            </a:extLst>
          </p:cNvPr>
          <p:cNvSpPr>
            <a:spLocks noGrp="1"/>
          </p:cNvSpPr>
          <p:nvPr>
            <p:ph type="body" sz="quarter" idx="10"/>
          </p:nvPr>
        </p:nvSpPr>
        <p:spPr/>
        <p:txBody>
          <a:bodyPr/>
          <a:lstStyle/>
          <a:p>
            <a:endParaRPr lang="en-US"/>
          </a:p>
        </p:txBody>
      </p:sp>
      <p:sp>
        <p:nvSpPr>
          <p:cNvPr id="6" name="TextBox 5"/>
          <p:cNvSpPr txBox="1"/>
          <p:nvPr/>
        </p:nvSpPr>
        <p:spPr>
          <a:xfrm>
            <a:off x="1909390" y="2030620"/>
            <a:ext cx="2862103" cy="488026"/>
          </a:xfrm>
          <a:prstGeom prst="rect">
            <a:avLst/>
          </a:prstGeom>
          <a:solidFill>
            <a:srgbClr val="DC143C"/>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Provision</a:t>
            </a:r>
            <a:endParaRPr lang="en-US" dirty="0" err="1">
              <a:solidFill>
                <a:srgbClr val="FFFFFF"/>
              </a:solidFill>
              <a:latin typeface="Segoe UI" panose="020B0502040204020203" pitchFamily="34" charset="0"/>
            </a:endParaRPr>
          </a:p>
        </p:txBody>
      </p:sp>
      <p:sp>
        <p:nvSpPr>
          <p:cNvPr id="7" name="TextBox 6"/>
          <p:cNvSpPr txBox="1"/>
          <p:nvPr/>
        </p:nvSpPr>
        <p:spPr>
          <a:xfrm>
            <a:off x="1909390" y="2554421"/>
            <a:ext cx="2862103" cy="488026"/>
          </a:xfrm>
          <a:prstGeom prst="rect">
            <a:avLst/>
          </a:prstGeom>
          <a:solidFill>
            <a:srgbClr val="011585"/>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Deploy (app / container)</a:t>
            </a:r>
            <a:endParaRPr lang="en-US" dirty="0" err="1">
              <a:solidFill>
                <a:srgbClr val="FFFFFF"/>
              </a:solidFill>
              <a:latin typeface="Segoe UI" panose="020B0502040204020203" pitchFamily="34" charset="0"/>
            </a:endParaRPr>
          </a:p>
        </p:txBody>
      </p:sp>
      <p:sp>
        <p:nvSpPr>
          <p:cNvPr id="8" name="TextBox 7"/>
          <p:cNvSpPr txBox="1"/>
          <p:nvPr/>
        </p:nvSpPr>
        <p:spPr>
          <a:xfrm>
            <a:off x="1909390" y="3078222"/>
            <a:ext cx="2862103" cy="488026"/>
          </a:xfrm>
          <a:prstGeom prst="rect">
            <a:avLst/>
          </a:prstGeom>
          <a:solidFill>
            <a:srgbClr val="8B00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Health Monitoring</a:t>
            </a:r>
            <a:endParaRPr lang="en-US" dirty="0" err="1">
              <a:solidFill>
                <a:srgbClr val="FFFFFF"/>
              </a:solidFill>
              <a:latin typeface="Segoe UI" panose="020B0502040204020203" pitchFamily="34" charset="0"/>
            </a:endParaRPr>
          </a:p>
        </p:txBody>
      </p:sp>
      <p:sp>
        <p:nvSpPr>
          <p:cNvPr id="9" name="TextBox 8"/>
          <p:cNvSpPr txBox="1"/>
          <p:nvPr/>
        </p:nvSpPr>
        <p:spPr>
          <a:xfrm>
            <a:off x="1909390" y="3602023"/>
            <a:ext cx="2862103" cy="488026"/>
          </a:xfrm>
          <a:prstGeom prst="rect">
            <a:avLst/>
          </a:prstGeom>
          <a:solidFill>
            <a:srgbClr val="4B0082"/>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Scaling</a:t>
            </a:r>
            <a:endParaRPr lang="en-US" dirty="0" err="1">
              <a:solidFill>
                <a:srgbClr val="FFFFFF"/>
              </a:solidFill>
              <a:latin typeface="Segoe UI" panose="020B0502040204020203" pitchFamily="34" charset="0"/>
            </a:endParaRPr>
          </a:p>
        </p:txBody>
      </p:sp>
      <p:sp>
        <p:nvSpPr>
          <p:cNvPr id="10" name="TextBox 9"/>
          <p:cNvSpPr txBox="1"/>
          <p:nvPr/>
        </p:nvSpPr>
        <p:spPr>
          <a:xfrm>
            <a:off x="1909390" y="4125823"/>
            <a:ext cx="2862103" cy="488026"/>
          </a:xfrm>
          <a:prstGeom prst="rect">
            <a:avLst/>
          </a:prstGeom>
          <a:solidFill>
            <a:srgbClr val="0000F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Monitoring / Logging</a:t>
            </a:r>
            <a:endParaRPr lang="en-US" dirty="0" err="1">
              <a:solidFill>
                <a:srgbClr val="FFFFFF"/>
              </a:solidFill>
              <a:latin typeface="Segoe UI" panose="020B0502040204020203" pitchFamily="34" charset="0"/>
            </a:endParaRPr>
          </a:p>
        </p:txBody>
      </p:sp>
      <p:sp>
        <p:nvSpPr>
          <p:cNvPr id="11" name="TextBox 10"/>
          <p:cNvSpPr txBox="1"/>
          <p:nvPr/>
        </p:nvSpPr>
        <p:spPr>
          <a:xfrm>
            <a:off x="4789690" y="2030620"/>
            <a:ext cx="2862103" cy="488026"/>
          </a:xfrm>
          <a:prstGeom prst="rect">
            <a:avLst/>
          </a:prstGeom>
          <a:solidFill>
            <a:srgbClr val="483D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Security</a:t>
            </a:r>
            <a:endParaRPr lang="en-US" dirty="0" err="1">
              <a:solidFill>
                <a:srgbClr val="FFFFFF"/>
              </a:solidFill>
              <a:latin typeface="Segoe UI" panose="020B0502040204020203" pitchFamily="34" charset="0"/>
            </a:endParaRPr>
          </a:p>
        </p:txBody>
      </p:sp>
      <p:sp>
        <p:nvSpPr>
          <p:cNvPr id="12" name="TextBox 11"/>
          <p:cNvSpPr txBox="1"/>
          <p:nvPr/>
        </p:nvSpPr>
        <p:spPr>
          <a:xfrm>
            <a:off x="4789690" y="2554421"/>
            <a:ext cx="2862103" cy="488026"/>
          </a:xfrm>
          <a:prstGeom prst="rect">
            <a:avLst/>
          </a:prstGeom>
          <a:solidFill>
            <a:srgbClr val="0064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Storage</a:t>
            </a:r>
            <a:endParaRPr lang="en-US" dirty="0" err="1">
              <a:solidFill>
                <a:srgbClr val="FFFFFF"/>
              </a:solidFill>
              <a:latin typeface="Segoe UI" panose="020B0502040204020203" pitchFamily="34" charset="0"/>
            </a:endParaRPr>
          </a:p>
        </p:txBody>
      </p:sp>
      <p:sp>
        <p:nvSpPr>
          <p:cNvPr id="13" name="TextBox 12"/>
          <p:cNvSpPr txBox="1"/>
          <p:nvPr/>
        </p:nvSpPr>
        <p:spPr>
          <a:xfrm>
            <a:off x="4789690" y="3078222"/>
            <a:ext cx="2862103" cy="488026"/>
          </a:xfrm>
          <a:prstGeom prst="rect">
            <a:avLst/>
          </a:prstGeom>
          <a:solidFill>
            <a:srgbClr val="2F4F4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Networking</a:t>
            </a:r>
            <a:endParaRPr lang="en-US" dirty="0" err="1">
              <a:solidFill>
                <a:srgbClr val="FFFFFF"/>
              </a:solidFill>
              <a:latin typeface="Segoe UI" panose="020B0502040204020203" pitchFamily="34" charset="0"/>
            </a:endParaRPr>
          </a:p>
        </p:txBody>
      </p:sp>
      <p:sp>
        <p:nvSpPr>
          <p:cNvPr id="14" name="TextBox 13"/>
          <p:cNvSpPr txBox="1"/>
          <p:nvPr/>
        </p:nvSpPr>
        <p:spPr>
          <a:xfrm>
            <a:off x="4789690" y="3602023"/>
            <a:ext cx="2862103" cy="488026"/>
          </a:xfrm>
          <a:prstGeom prst="rect">
            <a:avLst/>
          </a:prstGeom>
          <a:solidFill>
            <a:srgbClr val="8000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Service Discovery</a:t>
            </a:r>
            <a:endParaRPr lang="en-US" dirty="0" err="1">
              <a:solidFill>
                <a:srgbClr val="FFFFFF"/>
              </a:solidFill>
              <a:latin typeface="Segoe UI" panose="020B0502040204020203" pitchFamily="34" charset="0"/>
            </a:endParaRPr>
          </a:p>
        </p:txBody>
      </p:sp>
      <p:sp>
        <p:nvSpPr>
          <p:cNvPr id="15" name="TextBox 14"/>
          <p:cNvSpPr txBox="1"/>
          <p:nvPr/>
        </p:nvSpPr>
        <p:spPr>
          <a:xfrm>
            <a:off x="4789690" y="4125823"/>
            <a:ext cx="2862103" cy="488026"/>
          </a:xfrm>
          <a:prstGeom prst="rect">
            <a:avLst/>
          </a:prstGeom>
          <a:solidFill>
            <a:srgbClr val="19197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Registry</a:t>
            </a:r>
            <a:endParaRPr lang="en-US" dirty="0" err="1">
              <a:solidFill>
                <a:srgbClr val="FFFFFF"/>
              </a:solidFill>
              <a:latin typeface="Segoe UI" panose="020B0502040204020203" pitchFamily="34" charset="0"/>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39027" y="2243586"/>
            <a:ext cx="3049743" cy="2033162"/>
          </a:xfrm>
          <a:prstGeom prst="rect">
            <a:avLst/>
          </a:prstGeom>
        </p:spPr>
      </p:pic>
    </p:spTree>
    <p:extLst>
      <p:ext uri="{BB962C8B-B14F-4D97-AF65-F5344CB8AC3E}">
        <p14:creationId xmlns:p14="http://schemas.microsoft.com/office/powerpoint/2010/main" val="793112131"/>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984787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Load Balancing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evenly distribute traffic</a:t>
            </a:r>
          </a:p>
        </p:txBody>
      </p:sp>
      <p:sp>
        <p:nvSpPr>
          <p:cNvPr id="21" name="TextBox 20"/>
          <p:cNvSpPr txBox="1"/>
          <p:nvPr/>
        </p:nvSpPr>
        <p:spPr>
          <a:xfrm>
            <a:off x="4977158"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Lifecycle &amp; Health: </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keep containers running despite failure</a:t>
            </a:r>
          </a:p>
        </p:txBody>
      </p:sp>
      <p:sp>
        <p:nvSpPr>
          <p:cNvPr id="28" name="TextBox 27"/>
          <p:cNvSpPr txBox="1"/>
          <p:nvPr/>
        </p:nvSpPr>
        <p:spPr>
          <a:xfrm>
            <a:off x="10643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Cluster Management: </a:t>
            </a:r>
            <a:b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deploy and manage cluster resources</a:t>
            </a:r>
          </a:p>
        </p:txBody>
      </p:sp>
      <p:sp>
        <p:nvSpPr>
          <p:cNvPr id="19" name="TextBox 18"/>
          <p:cNvSpPr txBox="1"/>
          <p:nvPr/>
        </p:nvSpPr>
        <p:spPr>
          <a:xfrm>
            <a:off x="2541799"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Scheduling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where containers run</a:t>
            </a:r>
          </a:p>
        </p:txBody>
      </p:sp>
      <p:sp>
        <p:nvSpPr>
          <p:cNvPr id="24" name="TextBox 23"/>
          <p:cNvSpPr txBox="1"/>
          <p:nvPr/>
        </p:nvSpPr>
        <p:spPr>
          <a:xfrm>
            <a:off x="7412518"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Naming &amp; Discovery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where are my containers</a:t>
            </a:r>
          </a:p>
        </p:txBody>
      </p:sp>
      <p:sp>
        <p:nvSpPr>
          <p:cNvPr id="33" name="TextBox 32"/>
          <p:cNvSpPr txBox="1"/>
          <p:nvPr/>
        </p:nvSpPr>
        <p:spPr>
          <a:xfrm>
            <a:off x="741856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Logging &amp; Monitoring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track what’s happening in containers and cluster</a:t>
            </a:r>
          </a:p>
        </p:txBody>
      </p:sp>
      <p:sp>
        <p:nvSpPr>
          <p:cNvPr id="34" name="TextBox 33"/>
          <p:cNvSpPr txBox="1"/>
          <p:nvPr/>
        </p:nvSpPr>
        <p:spPr>
          <a:xfrm>
            <a:off x="254784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Image repository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centralized, secure Docker container images</a:t>
            </a:r>
          </a:p>
        </p:txBody>
      </p:sp>
      <p:sp>
        <p:nvSpPr>
          <p:cNvPr id="35" name="TextBox 34"/>
          <p:cNvSpPr txBox="1"/>
          <p:nvPr/>
        </p:nvSpPr>
        <p:spPr>
          <a:xfrm>
            <a:off x="9847879"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defPPr>
              <a:defRPr lang="en-US"/>
            </a:defPPr>
            <a:lvl1pPr defTabSz="932384">
              <a:lnSpc>
                <a:spcPct val="90000"/>
              </a:lnSpc>
              <a:defRPr sz="3199" ker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defRPr>
            </a:lvl1pPr>
          </a:lstStyle>
          <a:p>
            <a:pPr defTabSz="932563">
              <a:spcAft>
                <a:spcPts val="340"/>
              </a:spcAft>
              <a:defRPr/>
            </a:pPr>
            <a:r>
              <a:rPr lang="en-US" sz="2400" b="1" dirty="0"/>
              <a:t>Storage volumes</a:t>
            </a:r>
            <a:r>
              <a:rPr lang="en-US" sz="2400" dirty="0"/>
              <a:t>: </a:t>
            </a:r>
            <a:br>
              <a:rPr lang="en-US" sz="2400" dirty="0"/>
            </a:br>
            <a:r>
              <a:rPr lang="en-US" sz="2400" dirty="0"/>
              <a:t>persistent data for containers</a:t>
            </a:r>
          </a:p>
        </p:txBody>
      </p:sp>
      <p:sp>
        <p:nvSpPr>
          <p:cNvPr id="36" name="TextBox 35"/>
          <p:cNvSpPr txBox="1"/>
          <p:nvPr/>
        </p:nvSpPr>
        <p:spPr>
          <a:xfrm>
            <a:off x="112485"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Scaling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make sets of containers elastic in number</a:t>
            </a:r>
          </a:p>
        </p:txBody>
      </p:sp>
      <p:sp>
        <p:nvSpPr>
          <p:cNvPr id="37" name="TextBox 36"/>
          <p:cNvSpPr txBox="1"/>
          <p:nvPr/>
        </p:nvSpPr>
        <p:spPr>
          <a:xfrm>
            <a:off x="4983204"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Continuous Delivery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CI/CD pipeline and workflow</a:t>
            </a:r>
          </a:p>
        </p:txBody>
      </p:sp>
      <p:sp>
        <p:nvSpPr>
          <p:cNvPr id="38" name="Title 3"/>
          <p:cNvSpPr>
            <a:spLocks noGrp="1"/>
          </p:cNvSpPr>
          <p:nvPr>
            <p:ph type="title"/>
          </p:nvPr>
        </p:nvSpPr>
        <p:spPr/>
        <p:txBody>
          <a:bodyPr>
            <a:noAutofit/>
          </a:bodyPr>
          <a:lstStyle/>
          <a:p>
            <a:pPr defTabSz="932563">
              <a:defRPr/>
            </a:pPr>
            <a:r>
              <a:rPr lang="en-US" sz="4799" spc="-70" dirty="0">
                <a:ea typeface="+mn-ea"/>
              </a:rPr>
              <a:t>Container Management at Scale</a:t>
            </a:r>
          </a:p>
        </p:txBody>
      </p:sp>
    </p:spTree>
    <p:extLst>
      <p:ext uri="{BB962C8B-B14F-4D97-AF65-F5344CB8AC3E}">
        <p14:creationId xmlns:p14="http://schemas.microsoft.com/office/powerpoint/2010/main" val="1628692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Orchestrator Ecosystem (Constantly Changing)</a:t>
            </a:r>
          </a:p>
        </p:txBody>
      </p:sp>
      <p:sp>
        <p:nvSpPr>
          <p:cNvPr id="3" name="Text Placeholder 2"/>
          <p:cNvSpPr>
            <a:spLocks noGrp="1"/>
          </p:cNvSpPr>
          <p:nvPr>
            <p:ph type="body" sz="quarter" idx="10"/>
          </p:nvPr>
        </p:nvSpPr>
        <p:spPr>
          <a:xfrm>
            <a:off x="1761802" y="1398905"/>
            <a:ext cx="8912872" cy="4937887"/>
          </a:xfrm>
        </p:spPr>
        <p:txBody>
          <a:bodyPr numCol="2"/>
          <a:lstStyle/>
          <a:p>
            <a:r>
              <a:rPr lang="en-US" dirty="0"/>
              <a:t>Cloud services</a:t>
            </a:r>
          </a:p>
          <a:p>
            <a:pPr marL="257126" lvl="1" indent="-257126">
              <a:buFont typeface="Arial" panose="020B0604020202020204" pitchFamily="34" charset="0"/>
              <a:buChar char="•"/>
            </a:pPr>
            <a:r>
              <a:rPr lang="it-IT" dirty="0"/>
              <a:t>Azure Container Services (AKS, ACS)</a:t>
            </a:r>
          </a:p>
          <a:p>
            <a:pPr marL="257126" lvl="1" indent="-257126">
              <a:buFont typeface="Arial" panose="020B0604020202020204" pitchFamily="34" charset="0"/>
              <a:buChar char="•"/>
            </a:pPr>
            <a:r>
              <a:rPr lang="it-IT" dirty="0"/>
              <a:t>Azure Service Fabric (ASF)</a:t>
            </a:r>
          </a:p>
          <a:p>
            <a:pPr marL="257126" lvl="1" indent="-257126">
              <a:buFont typeface="Arial" panose="020B0604020202020204" pitchFamily="34" charset="0"/>
              <a:buChar char="•"/>
            </a:pPr>
            <a:r>
              <a:rPr lang="it-IT" dirty="0"/>
              <a:t>Amazon EC2 Container Services (ECS)</a:t>
            </a:r>
          </a:p>
          <a:p>
            <a:pPr marL="257126" lvl="1" indent="-257126">
              <a:buFont typeface="Arial" panose="020B0604020202020204" pitchFamily="34" charset="0"/>
              <a:buChar char="•"/>
            </a:pPr>
            <a:r>
              <a:rPr lang="it-IT" dirty="0"/>
              <a:t>Google Kubernetes Engine (GKE)</a:t>
            </a:r>
          </a:p>
          <a:p>
            <a:pPr marL="257126" lvl="1" indent="-257126">
              <a:buFont typeface="Arial" panose="020B0604020202020204" pitchFamily="34" charset="0"/>
              <a:buChar char="•"/>
            </a:pPr>
            <a:r>
              <a:rPr lang="it-IT" dirty="0"/>
              <a:t>Heroku</a:t>
            </a:r>
          </a:p>
          <a:p>
            <a:pPr marL="257126" lvl="1" indent="-257126">
              <a:buFont typeface="Arial" panose="020B0604020202020204" pitchFamily="34" charset="0"/>
              <a:buChar char="•"/>
            </a:pPr>
            <a:r>
              <a:rPr lang="it-IT" dirty="0" err="1"/>
              <a:t>Tutum</a:t>
            </a:r>
            <a:endParaRPr lang="it-IT" dirty="0"/>
          </a:p>
          <a:p>
            <a:pPr marL="257126" lvl="1" indent="-257126">
              <a:buFont typeface="Arial" panose="020B0604020202020204" pitchFamily="34" charset="0"/>
              <a:buChar char="•"/>
            </a:pPr>
            <a:endParaRPr lang="en-US" dirty="0"/>
          </a:p>
          <a:p>
            <a:pPr lvl="0"/>
            <a:r>
              <a:rPr lang="en-US" dirty="0">
                <a:gradFill>
                  <a:gsLst>
                    <a:gs pos="1250">
                      <a:srgbClr val="0078D7"/>
                    </a:gs>
                    <a:gs pos="99000">
                      <a:srgbClr val="0078D7"/>
                    </a:gs>
                  </a:gsLst>
                  <a:lin ang="5400000" scaled="0"/>
                </a:gradFill>
              </a:rPr>
              <a:t>Complete platforms</a:t>
            </a:r>
          </a:p>
          <a:p>
            <a:pPr marL="257126" lvl="1" indent="-257126">
              <a:buFont typeface="Arial" panose="020B0604020202020204" pitchFamily="34" charset="0"/>
              <a:buChar char="•"/>
            </a:pPr>
            <a:r>
              <a:rPr lang="it-IT" dirty="0" err="1"/>
              <a:t>Kubernetes</a:t>
            </a:r>
            <a:endParaRPr lang="it-IT" dirty="0"/>
          </a:p>
          <a:p>
            <a:pPr marL="257126" lvl="1" indent="-257126">
              <a:buFont typeface="Arial" panose="020B0604020202020204" pitchFamily="34" charset="0"/>
              <a:buChar char="•"/>
            </a:pPr>
            <a:r>
              <a:rPr lang="it-IT" dirty="0"/>
              <a:t>Red Hat OpenShift (OCP)</a:t>
            </a:r>
          </a:p>
          <a:p>
            <a:pPr marL="257126" lvl="1" indent="-257126">
              <a:buFont typeface="Arial" panose="020B0604020202020204" pitchFamily="34" charset="0"/>
              <a:buChar char="•"/>
            </a:pPr>
            <a:r>
              <a:rPr lang="it-IT" dirty="0" err="1"/>
              <a:t>Cloud</a:t>
            </a:r>
            <a:r>
              <a:rPr lang="it-IT" dirty="0"/>
              <a:t> </a:t>
            </a:r>
            <a:r>
              <a:rPr lang="it-IT" dirty="0" err="1"/>
              <a:t>Foundry</a:t>
            </a:r>
            <a:endParaRPr lang="it-IT" dirty="0"/>
          </a:p>
          <a:p>
            <a:pPr marL="257126" lvl="1" indent="-257126">
              <a:buFont typeface="Arial" panose="020B0604020202020204" pitchFamily="34" charset="0"/>
              <a:buChar char="•"/>
            </a:pPr>
            <a:r>
              <a:rPr lang="it-IT" dirty="0"/>
              <a:t>Mesosphere (Marathon)</a:t>
            </a:r>
          </a:p>
          <a:p>
            <a:pPr marL="257126" lvl="1" indent="-257126">
              <a:buFont typeface="Arial" panose="020B0604020202020204" pitchFamily="34" charset="0"/>
              <a:buChar char="•"/>
            </a:pPr>
            <a:r>
              <a:rPr lang="it-IT" dirty="0"/>
              <a:t>Enterprise DC/OS</a:t>
            </a:r>
          </a:p>
          <a:p>
            <a:pPr marL="257126" lvl="1" indent="-257126">
              <a:buFont typeface="Arial" panose="020B0604020202020204" pitchFamily="34" charset="0"/>
              <a:buChar char="•"/>
            </a:pPr>
            <a:r>
              <a:rPr lang="it-IT" dirty="0"/>
              <a:t>Docker Enterprise</a:t>
            </a:r>
          </a:p>
          <a:p>
            <a:pPr marL="257126" lvl="1" indent="-257126">
              <a:buFont typeface="Arial" panose="020B0604020202020204" pitchFamily="34" charset="0"/>
              <a:buChar char="•"/>
            </a:pPr>
            <a:r>
              <a:rPr lang="it-IT" dirty="0"/>
              <a:t>Rancher</a:t>
            </a:r>
          </a:p>
          <a:p>
            <a:pPr lvl="0"/>
            <a:r>
              <a:rPr lang="en-US" dirty="0">
                <a:gradFill>
                  <a:gsLst>
                    <a:gs pos="1250">
                      <a:srgbClr val="0078D7"/>
                    </a:gs>
                    <a:gs pos="99000">
                      <a:srgbClr val="0078D7"/>
                    </a:gs>
                  </a:gsLst>
                  <a:lin ang="5400000" scaled="0"/>
                </a:gradFill>
              </a:rPr>
              <a:t>Low-level</a:t>
            </a:r>
          </a:p>
          <a:p>
            <a:pPr marL="257126" lvl="1" indent="-257126">
              <a:buFont typeface="Arial" panose="020B0604020202020204" pitchFamily="34" charset="0"/>
              <a:buChar char="•"/>
            </a:pPr>
            <a:r>
              <a:rPr lang="it-IT" dirty="0" err="1"/>
              <a:t>Docker</a:t>
            </a:r>
            <a:r>
              <a:rPr lang="it-IT" dirty="0"/>
              <a:t> </a:t>
            </a:r>
            <a:r>
              <a:rPr lang="it-IT" dirty="0" err="1"/>
              <a:t>Swarm</a:t>
            </a:r>
            <a:endParaRPr lang="it-IT" dirty="0"/>
          </a:p>
          <a:p>
            <a:pPr marL="257126" lvl="1" indent="-257126">
              <a:buFont typeface="Arial" panose="020B0604020202020204" pitchFamily="34" charset="0"/>
              <a:buChar char="•"/>
            </a:pPr>
            <a:r>
              <a:rPr lang="it-IT" dirty="0" err="1"/>
              <a:t>CoreOS</a:t>
            </a:r>
            <a:r>
              <a:rPr lang="it-IT" dirty="0"/>
              <a:t> </a:t>
            </a:r>
            <a:r>
              <a:rPr lang="it-IT" dirty="0" err="1"/>
              <a:t>Fleet</a:t>
            </a:r>
            <a:endParaRPr lang="it-IT" dirty="0"/>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76807" y="3438042"/>
            <a:ext cx="877028" cy="85604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49892" y="3296301"/>
            <a:ext cx="1115072" cy="1115072"/>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947792" y="4816169"/>
            <a:ext cx="902482" cy="1115072"/>
          </a:xfrm>
          <a:prstGeom prst="rect">
            <a:avLst/>
          </a:prstGeom>
        </p:spPr>
      </p:pic>
      <p:pic>
        <p:nvPicPr>
          <p:cNvPr id="9" name="Picture 8"/>
          <p:cNvPicPr>
            <a:picLocks noChangeAspect="1"/>
          </p:cNvPicPr>
          <p:nvPr/>
        </p:nvPicPr>
        <p:blipFill>
          <a:blip r:embed="rId6"/>
          <a:stretch>
            <a:fillRect/>
          </a:stretch>
        </p:blipFill>
        <p:spPr>
          <a:xfrm>
            <a:off x="6915320" y="4708583"/>
            <a:ext cx="2032471" cy="1222658"/>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764964" y="3212965"/>
            <a:ext cx="1007688" cy="1076210"/>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53824" y="4411374"/>
            <a:ext cx="1080497" cy="108049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995817" y="4494436"/>
            <a:ext cx="2189741" cy="301919"/>
          </a:xfrm>
          <a:prstGeom prst="rect">
            <a:avLst/>
          </a:prstGeom>
        </p:spPr>
      </p:pic>
    </p:spTree>
    <p:extLst>
      <p:ext uri="{BB962C8B-B14F-4D97-AF65-F5344CB8AC3E}">
        <p14:creationId xmlns:p14="http://schemas.microsoft.com/office/powerpoint/2010/main" val="118918950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dirty="0"/>
              <a:t>Why Kubernetes (K8s)?</a:t>
            </a:r>
          </a:p>
        </p:txBody>
      </p:sp>
      <p:sp>
        <p:nvSpPr>
          <p:cNvPr id="3" name="Content Placeholder 2"/>
          <p:cNvSpPr>
            <a:spLocks noGrp="1"/>
          </p:cNvSpPr>
          <p:nvPr>
            <p:ph type="body" sz="quarter" idx="10"/>
          </p:nvPr>
        </p:nvSpPr>
        <p:spPr>
          <a:xfrm>
            <a:off x="360040" y="1056829"/>
            <a:ext cx="11809325" cy="4136261"/>
          </a:xfrm>
          <a:prstGeom prst="rect">
            <a:avLst/>
          </a:prstGeom>
        </p:spPr>
        <p:txBody>
          <a:bodyPr/>
          <a:lstStyle/>
          <a:p>
            <a:r>
              <a:rPr lang="en-US" dirty="0"/>
              <a:t>Industry Momentum</a:t>
            </a:r>
          </a:p>
          <a:p>
            <a:pPr lvl="1"/>
            <a:r>
              <a:rPr lang="en-US" dirty="0"/>
              <a:t>It’s Microsoft’s Direction</a:t>
            </a:r>
          </a:p>
          <a:p>
            <a:pPr lvl="1"/>
            <a:r>
              <a:rPr lang="en-US" dirty="0"/>
              <a:t>It’s Docker’s Direction</a:t>
            </a:r>
          </a:p>
          <a:p>
            <a:pPr lvl="1"/>
            <a:r>
              <a:rPr lang="en-US" dirty="0"/>
              <a:t>It’s OCP’s Direction</a:t>
            </a:r>
          </a:p>
          <a:p>
            <a:pPr lvl="1"/>
            <a:r>
              <a:rPr lang="en-US" dirty="0"/>
              <a:t>It’s Cloud Foundry’s Direction</a:t>
            </a:r>
          </a:p>
          <a:p>
            <a:r>
              <a:rPr lang="en-US" dirty="0"/>
              <a:t>Brendan Burns</a:t>
            </a:r>
          </a:p>
          <a:p>
            <a:pPr lvl="1"/>
            <a:r>
              <a:rPr lang="en-US" dirty="0"/>
              <a:t>One of the Founders of K8s</a:t>
            </a:r>
          </a:p>
          <a:p>
            <a:pPr lvl="1"/>
            <a:r>
              <a:rPr lang="en-US" dirty="0"/>
              <a:t>Now works at MS heading up Container Strategies</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518899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a:t>What is Kubernetes?</a:t>
            </a:r>
          </a:p>
        </p:txBody>
      </p:sp>
      <p:sp>
        <p:nvSpPr>
          <p:cNvPr id="3" name="Content Placeholder 2"/>
          <p:cNvSpPr>
            <a:spLocks noGrp="1"/>
          </p:cNvSpPr>
          <p:nvPr>
            <p:ph type="body" sz="quarter" idx="10"/>
          </p:nvPr>
        </p:nvSpPr>
        <p:spPr>
          <a:xfrm>
            <a:off x="360040" y="1056829"/>
            <a:ext cx="11809325" cy="5806955"/>
          </a:xfrm>
          <a:prstGeom prst="rect">
            <a:avLst/>
          </a:prstGeom>
        </p:spPr>
        <p:txBody>
          <a:bodyPr/>
          <a:lstStyle/>
          <a:p>
            <a:r>
              <a:rPr lang="en-US" dirty="0"/>
              <a:t>History</a:t>
            </a:r>
          </a:p>
          <a:p>
            <a:pPr lvl="1"/>
            <a:r>
              <a:rPr lang="en-US" sz="2000" dirty="0"/>
              <a:t>Google open sourced </a:t>
            </a:r>
            <a:r>
              <a:rPr lang="en-US" sz="2000" dirty="0" err="1"/>
              <a:t>borg</a:t>
            </a:r>
            <a:r>
              <a:rPr lang="en-US" sz="2000" dirty="0"/>
              <a:t>. Google still actively involved, but less so every day</a:t>
            </a:r>
          </a:p>
          <a:p>
            <a:pPr lvl="1"/>
            <a:r>
              <a:rPr lang="en-US" sz="2000" dirty="0"/>
              <a:t>Schedules and runs application containers across a cluster of machines</a:t>
            </a:r>
          </a:p>
          <a:p>
            <a:pPr lvl="1"/>
            <a:r>
              <a:rPr lang="en-US" sz="2000" dirty="0"/>
              <a:t>Kubernetes v1.0 released on July 21, 2015. Joe Beda, Brendan Burns, &amp; Craig </a:t>
            </a:r>
            <a:r>
              <a:rPr lang="en-US" sz="2000" dirty="0" err="1"/>
              <a:t>McLuckie</a:t>
            </a:r>
            <a:endParaRPr lang="en-US" sz="2000" dirty="0"/>
          </a:p>
          <a:p>
            <a:pPr lvl="1"/>
            <a:r>
              <a:rPr lang="en-US" sz="2000" dirty="0"/>
              <a:t>Over 1,700 authors</a:t>
            </a:r>
          </a:p>
          <a:p>
            <a:r>
              <a:rPr lang="en-US" dirty="0"/>
              <a:t>Key features</a:t>
            </a:r>
          </a:p>
          <a:p>
            <a:pPr lvl="1"/>
            <a:r>
              <a:rPr lang="en-US" sz="2000" dirty="0"/>
              <a:t>Declarative infrastructure</a:t>
            </a:r>
          </a:p>
          <a:p>
            <a:pPr lvl="1"/>
            <a:r>
              <a:rPr lang="en-US" sz="2000" dirty="0"/>
              <a:t>Self-healing</a:t>
            </a:r>
          </a:p>
          <a:p>
            <a:pPr lvl="1"/>
            <a:r>
              <a:rPr lang="en-US" sz="2000" dirty="0"/>
              <a:t>Horizontal scaling</a:t>
            </a:r>
          </a:p>
          <a:p>
            <a:pPr lvl="1"/>
            <a:r>
              <a:rPr lang="en-US" sz="2000" dirty="0"/>
              <a:t>Automated rollouts and rollbacks</a:t>
            </a:r>
          </a:p>
          <a:p>
            <a:pPr lvl="1"/>
            <a:r>
              <a:rPr lang="en-US" sz="2000" dirty="0"/>
              <a:t>Service discovery and load balancing</a:t>
            </a:r>
          </a:p>
          <a:p>
            <a:pPr lvl="1"/>
            <a:r>
              <a:rPr lang="en-US" sz="2000" dirty="0"/>
              <a:t>Automatic </a:t>
            </a:r>
            <a:r>
              <a:rPr lang="en-US" sz="2000" dirty="0" err="1"/>
              <a:t>binpacking</a:t>
            </a:r>
            <a:endParaRPr lang="en-US" sz="2000" dirty="0"/>
          </a:p>
          <a:p>
            <a:pPr lvl="1"/>
            <a:r>
              <a:rPr lang="en-US" sz="2000" dirty="0"/>
              <a:t>Storage orchestration</a:t>
            </a:r>
          </a:p>
          <a:p>
            <a:pPr lvl="1"/>
            <a:r>
              <a:rPr lang="en-US" sz="2000" dirty="0"/>
              <a:t>Secret and configuration management</a:t>
            </a:r>
          </a:p>
          <a:p>
            <a:pPr lvl="1"/>
            <a:r>
              <a:rPr lang="en-US" sz="2000" dirty="0"/>
              <a:t>Not a PaaS platform</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607921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pic>
        <p:nvPicPr>
          <p:cNvPr id="4" name="Picture 3"/>
          <p:cNvPicPr>
            <a:picLocks noChangeAspect="1"/>
          </p:cNvPicPr>
          <p:nvPr/>
        </p:nvPicPr>
        <p:blipFill>
          <a:blip r:embed="rId4"/>
          <a:stretch>
            <a:fillRect/>
          </a:stretch>
        </p:blipFill>
        <p:spPr>
          <a:xfrm>
            <a:off x="2207496" y="1196712"/>
            <a:ext cx="8023848" cy="5797813"/>
          </a:xfrm>
          <a:prstGeom prst="rect">
            <a:avLst/>
          </a:prstGeom>
        </p:spPr>
      </p:pic>
    </p:spTree>
    <p:extLst>
      <p:ext uri="{BB962C8B-B14F-4D97-AF65-F5344CB8AC3E}">
        <p14:creationId xmlns:p14="http://schemas.microsoft.com/office/powerpoint/2010/main" val="218654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 Components</a:t>
            </a:r>
          </a:p>
        </p:txBody>
      </p:sp>
      <p:grpSp>
        <p:nvGrpSpPr>
          <p:cNvPr id="4" name="Group 3"/>
          <p:cNvGrpSpPr/>
          <p:nvPr/>
        </p:nvGrpSpPr>
        <p:grpSpPr>
          <a:xfrm>
            <a:off x="450627" y="1212849"/>
            <a:ext cx="4787181" cy="1157411"/>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6" name="TextBox 5"/>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api</a:t>
              </a:r>
              <a:r>
                <a:rPr lang="en-US" sz="2400" dirty="0">
                  <a:solidFill>
                    <a:srgbClr val="FFFFFF"/>
                  </a:solidFill>
                  <a:latin typeface="Segoe UI Semilight"/>
                </a:rPr>
                <a:t>-server</a:t>
              </a:r>
            </a:p>
          </p:txBody>
        </p:sp>
      </p:grpSp>
      <p:grpSp>
        <p:nvGrpSpPr>
          <p:cNvPr id="7" name="Group 6"/>
          <p:cNvGrpSpPr/>
          <p:nvPr/>
        </p:nvGrpSpPr>
        <p:grpSpPr>
          <a:xfrm>
            <a:off x="5412952" y="1212849"/>
            <a:ext cx="4787181" cy="1157411"/>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9" name="TextBox 8"/>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etcd</a:t>
              </a:r>
              <a:endParaRPr lang="en-US" sz="2400" dirty="0">
                <a:solidFill>
                  <a:srgbClr val="FFFFFF"/>
                </a:solidFill>
                <a:latin typeface="Segoe UI Semilight"/>
              </a:endParaRPr>
            </a:p>
          </p:txBody>
        </p:sp>
      </p:grpSp>
      <p:grpSp>
        <p:nvGrpSpPr>
          <p:cNvPr id="13" name="Group 12"/>
          <p:cNvGrpSpPr/>
          <p:nvPr/>
        </p:nvGrpSpPr>
        <p:grpSpPr>
          <a:xfrm>
            <a:off x="450627" y="2504244"/>
            <a:ext cx="4787181" cy="1157411"/>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5" name="TextBox 14"/>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controller-manager</a:t>
              </a:r>
            </a:p>
          </p:txBody>
        </p:sp>
      </p:grpSp>
      <p:grpSp>
        <p:nvGrpSpPr>
          <p:cNvPr id="16" name="Group 15"/>
          <p:cNvGrpSpPr/>
          <p:nvPr/>
        </p:nvGrpSpPr>
        <p:grpSpPr>
          <a:xfrm>
            <a:off x="5412952" y="2504244"/>
            <a:ext cx="4787181" cy="1157411"/>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8" name="TextBox 17"/>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scheduler</a:t>
              </a:r>
            </a:p>
          </p:txBody>
        </p:sp>
      </p:grpSp>
      <p:grpSp>
        <p:nvGrpSpPr>
          <p:cNvPr id="19" name="Group 18"/>
          <p:cNvGrpSpPr/>
          <p:nvPr/>
        </p:nvGrpSpPr>
        <p:grpSpPr>
          <a:xfrm>
            <a:off x="450627" y="4062097"/>
            <a:ext cx="4787181" cy="1157411"/>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1" name="TextBox 20"/>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kubelet</a:t>
              </a:r>
              <a:endParaRPr lang="en-US" sz="2400" dirty="0">
                <a:solidFill>
                  <a:srgbClr val="FFFFFF"/>
                </a:solidFill>
                <a:latin typeface="Segoe UI Semilight"/>
              </a:endParaRPr>
            </a:p>
          </p:txBody>
        </p:sp>
      </p:grpSp>
      <p:grpSp>
        <p:nvGrpSpPr>
          <p:cNvPr id="22" name="Group 21"/>
          <p:cNvGrpSpPr/>
          <p:nvPr/>
        </p:nvGrpSpPr>
        <p:grpSpPr>
          <a:xfrm>
            <a:off x="5412952" y="4062097"/>
            <a:ext cx="4787181" cy="1157411"/>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4" name="TextBox 23"/>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a:t>
              </a:r>
              <a:r>
                <a:rPr lang="en-US" sz="2400" dirty="0">
                  <a:solidFill>
                    <a:srgbClr val="FFFFFF"/>
                  </a:solidFill>
                  <a:latin typeface="Segoe UI Semilight"/>
                </a:rPr>
                <a:t>-proxy</a:t>
              </a:r>
            </a:p>
          </p:txBody>
        </p:sp>
      </p:grpSp>
      <p:grpSp>
        <p:nvGrpSpPr>
          <p:cNvPr id="25" name="Group 24"/>
          <p:cNvGrpSpPr/>
          <p:nvPr/>
        </p:nvGrpSpPr>
        <p:grpSpPr>
          <a:xfrm>
            <a:off x="450627" y="5353492"/>
            <a:ext cx="4787181" cy="1157411"/>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7" name="TextBox 26"/>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docker</a:t>
              </a:r>
              <a:endParaRPr lang="en-US" sz="2400" dirty="0">
                <a:solidFill>
                  <a:srgbClr val="FFFFFF"/>
                </a:solidFill>
                <a:latin typeface="Segoe UI Semilight"/>
              </a:endParaRPr>
            </a:p>
          </p:txBody>
        </p:sp>
      </p:grpSp>
      <p:grpSp>
        <p:nvGrpSpPr>
          <p:cNvPr id="28" name="Group 27"/>
          <p:cNvGrpSpPr/>
          <p:nvPr/>
        </p:nvGrpSpPr>
        <p:grpSpPr>
          <a:xfrm>
            <a:off x="5412952" y="5353492"/>
            <a:ext cx="4787181" cy="1157411"/>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30" name="TextBox 29"/>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dns</a:t>
              </a:r>
              <a:endParaRPr lang="en-US" sz="2400" dirty="0">
                <a:solidFill>
                  <a:srgbClr val="FFFFFF"/>
                </a:solidFill>
                <a:latin typeface="Segoe UI Semilight"/>
              </a:endParaRPr>
            </a:p>
          </p:txBody>
        </p:sp>
      </p:grpSp>
      <p:sp>
        <p:nvSpPr>
          <p:cNvPr id="31" name="Right Brace 30"/>
          <p:cNvSpPr/>
          <p:nvPr/>
        </p:nvSpPr>
        <p:spPr>
          <a:xfrm>
            <a:off x="10257421" y="1212849"/>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2" name="Right Brace 31"/>
          <p:cNvSpPr/>
          <p:nvPr/>
        </p:nvSpPr>
        <p:spPr>
          <a:xfrm>
            <a:off x="10257421" y="4062097"/>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3" name="TextBox 32"/>
          <p:cNvSpPr txBox="1"/>
          <p:nvPr/>
        </p:nvSpPr>
        <p:spPr>
          <a:xfrm>
            <a:off x="10493135" y="1992494"/>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m</a:t>
            </a:r>
            <a:r>
              <a:rPr lang="en-US" sz="2040">
                <a:solidFill>
                  <a:srgbClr val="FFFFFF"/>
                </a:solidFill>
                <a:latin typeface="Segoe UI Semilight"/>
              </a:rPr>
              <a:t>aster</a:t>
            </a:r>
            <a:br>
              <a:rPr lang="en-US" sz="2040">
                <a:solidFill>
                  <a:srgbClr val="FFFFFF"/>
                </a:solidFill>
                <a:latin typeface="Segoe UI Semilight"/>
              </a:rPr>
            </a:br>
            <a:r>
              <a:rPr lang="en-US" sz="2040">
                <a:solidFill>
                  <a:srgbClr val="FFFFFF"/>
                </a:solidFill>
                <a:latin typeface="Segoe UI Semilight"/>
              </a:rPr>
              <a:t>components</a:t>
            </a:r>
          </a:p>
        </p:txBody>
      </p:sp>
      <p:sp>
        <p:nvSpPr>
          <p:cNvPr id="34" name="TextBox 33"/>
          <p:cNvSpPr txBox="1"/>
          <p:nvPr/>
        </p:nvSpPr>
        <p:spPr>
          <a:xfrm>
            <a:off x="10493134" y="4789283"/>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node</a:t>
            </a:r>
            <a:br>
              <a:rPr lang="en-US" sz="2040" dirty="0">
                <a:solidFill>
                  <a:srgbClr val="FFFFFF"/>
                </a:solidFill>
                <a:latin typeface="Segoe UI Semilight"/>
              </a:rPr>
            </a:br>
            <a:r>
              <a:rPr lang="en-US" sz="2040" dirty="0">
                <a:solidFill>
                  <a:srgbClr val="FFFFFF"/>
                </a:solidFill>
                <a:latin typeface="Segoe UI Semilight"/>
              </a:rPr>
              <a:t>components</a:t>
            </a:r>
          </a:p>
        </p:txBody>
      </p:sp>
    </p:spTree>
    <p:extLst>
      <p:ext uri="{BB962C8B-B14F-4D97-AF65-F5344CB8AC3E}">
        <p14:creationId xmlns:p14="http://schemas.microsoft.com/office/powerpoint/2010/main" val="29252440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 Components</a:t>
            </a:r>
          </a:p>
        </p:txBody>
      </p:sp>
      <p:sp>
        <p:nvSpPr>
          <p:cNvPr id="3" name="Text Placeholder 2"/>
          <p:cNvSpPr>
            <a:spLocks noGrp="1"/>
          </p:cNvSpPr>
          <p:nvPr>
            <p:ph type="body" sz="quarter" idx="10"/>
          </p:nvPr>
        </p:nvSpPr>
        <p:spPr>
          <a:xfrm>
            <a:off x="275546" y="1211286"/>
            <a:ext cx="11887100" cy="5734234"/>
          </a:xfrm>
        </p:spPr>
        <p:txBody>
          <a:bodyPr/>
          <a:lstStyle/>
          <a:p>
            <a:r>
              <a:rPr lang="en-US" sz="3672" dirty="0" err="1"/>
              <a:t>api</a:t>
            </a:r>
            <a:r>
              <a:rPr lang="en-US" sz="3672" dirty="0"/>
              <a:t>-server: Front-end control plane. Exposes API</a:t>
            </a:r>
          </a:p>
          <a:p>
            <a:r>
              <a:rPr lang="en-US" sz="3672" dirty="0" err="1"/>
              <a:t>etcd</a:t>
            </a:r>
            <a:r>
              <a:rPr lang="en-US" sz="3672" dirty="0"/>
              <a:t>: Cluster database. Distributed, highly available</a:t>
            </a:r>
          </a:p>
          <a:p>
            <a:r>
              <a:rPr lang="en-US" sz="3672" dirty="0"/>
              <a:t>controller-manager. Runs controllers, </a:t>
            </a:r>
            <a:r>
              <a:rPr lang="en-US" sz="3672" dirty="0" err="1"/>
              <a:t>eg</a:t>
            </a:r>
            <a:r>
              <a:rPr lang="en-US" sz="3672" dirty="0"/>
              <a:t>. replication controller, node controller</a:t>
            </a:r>
          </a:p>
          <a:p>
            <a:r>
              <a:rPr lang="en-US" sz="3672" dirty="0"/>
              <a:t>scheduler: assigns pods to nodes</a:t>
            </a:r>
          </a:p>
          <a:p>
            <a:r>
              <a:rPr lang="en-US" sz="3672" dirty="0"/>
              <a:t>Add-ons</a:t>
            </a:r>
          </a:p>
          <a:p>
            <a:pPr lvl="1"/>
            <a:r>
              <a:rPr lang="en-US" sz="2856" dirty="0"/>
              <a:t>DNS</a:t>
            </a:r>
          </a:p>
          <a:p>
            <a:pPr lvl="1"/>
            <a:r>
              <a:rPr lang="en-US" sz="2856" dirty="0" err="1"/>
              <a:t>Heapster</a:t>
            </a:r>
            <a:r>
              <a:rPr lang="en-US" sz="2856" dirty="0"/>
              <a:t>. enables monitoring and performance analysis</a:t>
            </a:r>
          </a:p>
          <a:p>
            <a:pPr lvl="1"/>
            <a:r>
              <a:rPr lang="en-US" sz="2856" dirty="0"/>
              <a:t>Dashboard</a:t>
            </a:r>
          </a:p>
          <a:p>
            <a:pPr lvl="1"/>
            <a:r>
              <a:rPr lang="en-US" sz="2856" dirty="0"/>
              <a:t>Logging</a:t>
            </a:r>
          </a:p>
        </p:txBody>
      </p:sp>
    </p:spTree>
    <p:extLst>
      <p:ext uri="{BB962C8B-B14F-4D97-AF65-F5344CB8AC3E}">
        <p14:creationId xmlns:p14="http://schemas.microsoft.com/office/powerpoint/2010/main" val="16976715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Why Modernize Apps?</a:t>
            </a:r>
          </a:p>
        </p:txBody>
      </p:sp>
    </p:spTree>
    <p:extLst>
      <p:ext uri="{BB962C8B-B14F-4D97-AF65-F5344CB8AC3E}">
        <p14:creationId xmlns:p14="http://schemas.microsoft.com/office/powerpoint/2010/main" val="1186773680"/>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Node Components</a:t>
            </a:r>
          </a:p>
        </p:txBody>
      </p:sp>
      <p:sp>
        <p:nvSpPr>
          <p:cNvPr id="3" name="Text Placeholder 2"/>
          <p:cNvSpPr>
            <a:spLocks noGrp="1"/>
          </p:cNvSpPr>
          <p:nvPr>
            <p:ph type="body" sz="quarter" idx="10"/>
          </p:nvPr>
        </p:nvSpPr>
        <p:spPr>
          <a:xfrm>
            <a:off x="275546" y="1211287"/>
            <a:ext cx="11887100" cy="3462815"/>
          </a:xfrm>
        </p:spPr>
        <p:txBody>
          <a:bodyPr/>
          <a:lstStyle/>
          <a:p>
            <a:r>
              <a:rPr lang="en-US" sz="3672" dirty="0" err="1"/>
              <a:t>kubelet</a:t>
            </a:r>
            <a:r>
              <a:rPr lang="en-US" sz="3672" dirty="0"/>
              <a:t>: </a:t>
            </a:r>
          </a:p>
          <a:p>
            <a:pPr lvl="1"/>
            <a:r>
              <a:rPr lang="en-US" sz="2872" dirty="0"/>
              <a:t>Primary node agent</a:t>
            </a:r>
          </a:p>
          <a:p>
            <a:pPr lvl="1"/>
            <a:r>
              <a:rPr lang="en-US" sz="2872" dirty="0"/>
              <a:t>Watches and runs assigned pods</a:t>
            </a:r>
          </a:p>
          <a:p>
            <a:pPr lvl="1"/>
            <a:r>
              <a:rPr lang="en-US" sz="2872" dirty="0"/>
              <a:t>Executes health probes and reports status</a:t>
            </a:r>
          </a:p>
          <a:p>
            <a:r>
              <a:rPr lang="en-US" sz="3672" dirty="0" err="1"/>
              <a:t>kube</a:t>
            </a:r>
            <a:r>
              <a:rPr lang="en-US" sz="3672" dirty="0"/>
              <a:t>-proxy: enables network services</a:t>
            </a:r>
          </a:p>
          <a:p>
            <a:r>
              <a:rPr lang="en-US" sz="3672" dirty="0" err="1"/>
              <a:t>docker</a:t>
            </a:r>
            <a:r>
              <a:rPr lang="en-US" sz="3672" dirty="0"/>
              <a:t>: container engine (</a:t>
            </a:r>
            <a:r>
              <a:rPr lang="en-US" sz="3672" dirty="0" err="1"/>
              <a:t>rkt</a:t>
            </a:r>
            <a:r>
              <a:rPr lang="en-US" sz="3672" dirty="0"/>
              <a:t> supported experimentally)</a:t>
            </a:r>
          </a:p>
        </p:txBody>
      </p:sp>
    </p:spTree>
    <p:extLst>
      <p:ext uri="{BB962C8B-B14F-4D97-AF65-F5344CB8AC3E}">
        <p14:creationId xmlns:p14="http://schemas.microsoft.com/office/powerpoint/2010/main" val="118055968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2109" y="2049668"/>
            <a:ext cx="11885514" cy="2877908"/>
          </a:xfrm>
        </p:spPr>
        <p:txBody>
          <a:bodyPr/>
          <a:lstStyle/>
          <a:p>
            <a:r>
              <a:rPr lang="en-US" dirty="0"/>
              <a:t>Swiss Army Knife: run deployments, exec into containers, view logs, etc.</a:t>
            </a:r>
          </a:p>
          <a:p>
            <a:r>
              <a:rPr lang="en-US" dirty="0"/>
              <a:t>Syntax largely the same as </a:t>
            </a:r>
            <a:r>
              <a:rPr lang="en-US" dirty="0" err="1">
                <a:latin typeface="Courier New" charset="0"/>
                <a:ea typeface="Courier New" charset="0"/>
                <a:cs typeface="Courier New" charset="0"/>
              </a:rPr>
              <a:t>docker</a:t>
            </a:r>
            <a:endParaRPr lang="en-US" dirty="0">
              <a:latin typeface="Courier New" charset="0"/>
              <a:ea typeface="Courier New" charset="0"/>
              <a:cs typeface="Courier New" charset="0"/>
            </a:endParaRPr>
          </a:p>
          <a:p>
            <a:r>
              <a:rPr lang="en-US" dirty="0"/>
              <a:t>Pronounced “</a:t>
            </a:r>
            <a:r>
              <a:rPr lang="en-US" dirty="0" err="1"/>
              <a:t>koob</a:t>
            </a:r>
            <a:r>
              <a:rPr lang="en-US" dirty="0"/>
              <a:t> sea tee el”</a:t>
            </a:r>
            <a:r>
              <a:rPr lang="mr-IN" dirty="0"/>
              <a:t>…</a:t>
            </a:r>
            <a:endParaRPr lang="en-US" dirty="0"/>
          </a:p>
          <a:p>
            <a:pPr lvl="1"/>
            <a:r>
              <a:rPr lang="en-US" dirty="0"/>
              <a:t>Or “</a:t>
            </a:r>
            <a:r>
              <a:rPr lang="en-US" dirty="0" err="1"/>
              <a:t>koob</a:t>
            </a:r>
            <a:r>
              <a:rPr lang="en-US" dirty="0"/>
              <a:t> cuddle”</a:t>
            </a:r>
          </a:p>
        </p:txBody>
      </p:sp>
      <p:sp>
        <p:nvSpPr>
          <p:cNvPr id="2" name="Title 1"/>
          <p:cNvSpPr>
            <a:spLocks noGrp="1"/>
          </p:cNvSpPr>
          <p:nvPr>
            <p:ph type="title"/>
          </p:nvPr>
        </p:nvSpPr>
        <p:spPr/>
        <p:txBody>
          <a:bodyPr/>
          <a:lstStyle/>
          <a:p>
            <a:r>
              <a:rPr lang="en-US" b="1" dirty="0" err="1">
                <a:gradFill>
                  <a:gsLst>
                    <a:gs pos="21538">
                      <a:schemeClr val="tx1"/>
                    </a:gs>
                    <a:gs pos="33000">
                      <a:schemeClr val="tx1"/>
                    </a:gs>
                  </a:gsLst>
                  <a:lin ang="5400000" scaled="0"/>
                </a:gradFill>
              </a:rPr>
              <a:t>kubectl</a:t>
            </a:r>
            <a:r>
              <a:rPr lang="en-US" b="1" dirty="0">
                <a:gradFill>
                  <a:gsLst>
                    <a:gs pos="21538">
                      <a:schemeClr val="tx1"/>
                    </a:gs>
                    <a:gs pos="33000">
                      <a:schemeClr val="tx1"/>
                    </a:gs>
                  </a:gsLst>
                  <a:lin ang="5400000" scaled="0"/>
                </a:gradFill>
              </a:rPr>
              <a:t>: </a:t>
            </a:r>
            <a:r>
              <a:rPr lang="en-US" dirty="0"/>
              <a:t>CLI to run commands against a Kubernetes cluster</a:t>
            </a:r>
            <a:br>
              <a:rPr lang="en-US"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14710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Resources</a:t>
            </a:r>
          </a:p>
        </p:txBody>
      </p:sp>
      <p:grpSp>
        <p:nvGrpSpPr>
          <p:cNvPr id="4" name="Group 3"/>
          <p:cNvGrpSpPr/>
          <p:nvPr/>
        </p:nvGrpSpPr>
        <p:grpSpPr>
          <a:xfrm>
            <a:off x="1473119" y="1313975"/>
            <a:ext cx="4787181" cy="1157411"/>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6" name="TextBox 5"/>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pod</a:t>
              </a:r>
            </a:p>
          </p:txBody>
        </p:sp>
      </p:grpSp>
      <p:grpSp>
        <p:nvGrpSpPr>
          <p:cNvPr id="7" name="Group 6"/>
          <p:cNvGrpSpPr/>
          <p:nvPr/>
        </p:nvGrpSpPr>
        <p:grpSpPr>
          <a:xfrm>
            <a:off x="6435445" y="1313975"/>
            <a:ext cx="4787181" cy="1157411"/>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9" name="TextBox 8"/>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deployment</a:t>
              </a:r>
            </a:p>
          </p:txBody>
        </p:sp>
      </p:grpSp>
      <p:grpSp>
        <p:nvGrpSpPr>
          <p:cNvPr id="13" name="Group 12"/>
          <p:cNvGrpSpPr/>
          <p:nvPr/>
        </p:nvGrpSpPr>
        <p:grpSpPr>
          <a:xfrm>
            <a:off x="1473119" y="2605369"/>
            <a:ext cx="4787181" cy="1157411"/>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5" name="TextBox 14"/>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service</a:t>
              </a:r>
            </a:p>
          </p:txBody>
        </p:sp>
      </p:grpSp>
      <p:grpSp>
        <p:nvGrpSpPr>
          <p:cNvPr id="16" name="Group 15"/>
          <p:cNvGrpSpPr/>
          <p:nvPr/>
        </p:nvGrpSpPr>
        <p:grpSpPr>
          <a:xfrm>
            <a:off x="6435445" y="2605369"/>
            <a:ext cx="4787181" cy="1157411"/>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8" name="TextBox 17"/>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replica set</a:t>
              </a:r>
            </a:p>
          </p:txBody>
        </p:sp>
      </p:grpSp>
      <p:grpSp>
        <p:nvGrpSpPr>
          <p:cNvPr id="19" name="Group 18"/>
          <p:cNvGrpSpPr/>
          <p:nvPr/>
        </p:nvGrpSpPr>
        <p:grpSpPr>
          <a:xfrm>
            <a:off x="1473119" y="3896764"/>
            <a:ext cx="4787181" cy="1157411"/>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1" name="TextBox 20"/>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ingress</a:t>
              </a:r>
            </a:p>
          </p:txBody>
        </p:sp>
      </p:grpSp>
      <p:grpSp>
        <p:nvGrpSpPr>
          <p:cNvPr id="22" name="Group 21"/>
          <p:cNvGrpSpPr/>
          <p:nvPr/>
        </p:nvGrpSpPr>
        <p:grpSpPr>
          <a:xfrm>
            <a:off x="6435445" y="3896764"/>
            <a:ext cx="4787181" cy="1157411"/>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4" name="TextBox 23"/>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daemon set, job</a:t>
              </a:r>
            </a:p>
          </p:txBody>
        </p:sp>
      </p:grpSp>
      <p:grpSp>
        <p:nvGrpSpPr>
          <p:cNvPr id="25" name="Group 24"/>
          <p:cNvGrpSpPr/>
          <p:nvPr/>
        </p:nvGrpSpPr>
        <p:grpSpPr>
          <a:xfrm>
            <a:off x="1473119" y="5188158"/>
            <a:ext cx="4787181" cy="1157411"/>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7" name="TextBox 26"/>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namespace</a:t>
              </a:r>
            </a:p>
          </p:txBody>
        </p:sp>
      </p:grpSp>
      <p:grpSp>
        <p:nvGrpSpPr>
          <p:cNvPr id="28" name="Group 27"/>
          <p:cNvGrpSpPr/>
          <p:nvPr/>
        </p:nvGrpSpPr>
        <p:grpSpPr>
          <a:xfrm>
            <a:off x="6435445" y="5188158"/>
            <a:ext cx="4787181" cy="1157411"/>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30" name="TextBox 29"/>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secret, </a:t>
              </a:r>
              <a:r>
                <a:rPr lang="en-US" sz="2400" dirty="0" err="1">
                  <a:solidFill>
                    <a:srgbClr val="FFFFFF"/>
                  </a:solidFill>
                  <a:latin typeface="Segoe UI Semilight"/>
                </a:rPr>
                <a:t>config</a:t>
              </a:r>
              <a:r>
                <a:rPr lang="en-US" sz="2400" dirty="0">
                  <a:solidFill>
                    <a:srgbClr val="FFFFFF"/>
                  </a:solidFill>
                  <a:latin typeface="Segoe UI Semilight"/>
                </a:rPr>
                <a:t>-map</a:t>
              </a:r>
            </a:p>
          </p:txBody>
        </p:sp>
      </p:grpSp>
    </p:spTree>
    <p:extLst>
      <p:ext uri="{BB962C8B-B14F-4D97-AF65-F5344CB8AC3E}">
        <p14:creationId xmlns:p14="http://schemas.microsoft.com/office/powerpoint/2010/main" val="53948824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Resources</a:t>
            </a:r>
          </a:p>
        </p:txBody>
      </p:sp>
      <p:grpSp>
        <p:nvGrpSpPr>
          <p:cNvPr id="4" name="Group 3"/>
          <p:cNvGrpSpPr/>
          <p:nvPr/>
        </p:nvGrpSpPr>
        <p:grpSpPr>
          <a:xfrm>
            <a:off x="1473119" y="1313975"/>
            <a:ext cx="4787181" cy="1157411"/>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6" name="TextBox 5"/>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pod</a:t>
              </a:r>
            </a:p>
          </p:txBody>
        </p:sp>
      </p:grpSp>
      <p:grpSp>
        <p:nvGrpSpPr>
          <p:cNvPr id="7" name="Group 6"/>
          <p:cNvGrpSpPr/>
          <p:nvPr/>
        </p:nvGrpSpPr>
        <p:grpSpPr>
          <a:xfrm>
            <a:off x="6435445" y="1313975"/>
            <a:ext cx="4787181" cy="1157411"/>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9" name="TextBox 8"/>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deployment</a:t>
              </a:r>
            </a:p>
          </p:txBody>
        </p:sp>
      </p:grpSp>
      <p:grpSp>
        <p:nvGrpSpPr>
          <p:cNvPr id="13" name="Group 12"/>
          <p:cNvGrpSpPr/>
          <p:nvPr/>
        </p:nvGrpSpPr>
        <p:grpSpPr>
          <a:xfrm>
            <a:off x="1473119" y="2605369"/>
            <a:ext cx="4787181" cy="1157411"/>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5" name="TextBox 14"/>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service</a:t>
              </a:r>
            </a:p>
          </p:txBody>
        </p:sp>
      </p:grpSp>
      <p:grpSp>
        <p:nvGrpSpPr>
          <p:cNvPr id="25" name="Group 24"/>
          <p:cNvGrpSpPr/>
          <p:nvPr/>
        </p:nvGrpSpPr>
        <p:grpSpPr>
          <a:xfrm>
            <a:off x="1473119" y="5188158"/>
            <a:ext cx="4787181" cy="1157411"/>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7" name="TextBox 26"/>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namespace</a:t>
              </a:r>
            </a:p>
          </p:txBody>
        </p:sp>
      </p:grpSp>
    </p:spTree>
    <p:extLst>
      <p:ext uri="{BB962C8B-B14F-4D97-AF65-F5344CB8AC3E}">
        <p14:creationId xmlns:p14="http://schemas.microsoft.com/office/powerpoint/2010/main" val="408050190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2" y="1337114"/>
            <a:ext cx="8737186" cy="5492267"/>
          </a:xfrm>
        </p:spPr>
        <p:txBody>
          <a:bodyPr/>
          <a:lstStyle/>
          <a:p>
            <a:r>
              <a:rPr lang="en-US" sz="3264" dirty="0"/>
              <a:t>Pod is the basic building block in kubernetes</a:t>
            </a:r>
          </a:p>
          <a:p>
            <a:r>
              <a:rPr lang="en-US" sz="3264" dirty="0"/>
              <a:t>Pods are how containers are delivered</a:t>
            </a:r>
          </a:p>
          <a:p>
            <a:r>
              <a:rPr lang="en-US" sz="3264" dirty="0"/>
              <a:t>Can be multiple containers (</a:t>
            </a:r>
            <a:r>
              <a:rPr lang="en-US" sz="3264" dirty="0" err="1"/>
              <a:t>eg</a:t>
            </a:r>
            <a:r>
              <a:rPr lang="en-US" sz="3264" dirty="0"/>
              <a:t> - side car)</a:t>
            </a:r>
          </a:p>
          <a:p>
            <a:r>
              <a:rPr lang="en-US" sz="3264" dirty="0"/>
              <a:t>Encapsulates container(s), storage, network IP, and options on how to run</a:t>
            </a:r>
          </a:p>
          <a:p>
            <a:r>
              <a:rPr lang="en-US" sz="3264" dirty="0"/>
              <a:t>Use Deployment resources to deploy</a:t>
            </a:r>
          </a:p>
          <a:p>
            <a:pPr lvl="1"/>
            <a:r>
              <a:rPr lang="en-US" sz="2464" dirty="0" err="1"/>
              <a:t>ReplicaSet</a:t>
            </a:r>
            <a:endParaRPr lang="en-US" sz="2464" dirty="0"/>
          </a:p>
          <a:p>
            <a:pPr lvl="1"/>
            <a:r>
              <a:rPr lang="en-US" sz="2464" dirty="0" err="1"/>
              <a:t>StatefulSet</a:t>
            </a:r>
            <a:endParaRPr lang="en-US" sz="2464" dirty="0"/>
          </a:p>
          <a:p>
            <a:pPr lvl="1"/>
            <a:r>
              <a:rPr lang="en-US" sz="2464" dirty="0" err="1"/>
              <a:t>DaemonSet</a:t>
            </a:r>
            <a:endParaRPr lang="en-US" sz="2464" dirty="0"/>
          </a:p>
          <a:p>
            <a:pPr lvl="1"/>
            <a:r>
              <a:rPr lang="en-US" sz="2464" dirty="0"/>
              <a:t>Job</a:t>
            </a:r>
          </a:p>
          <a:p>
            <a:pPr lvl="1"/>
            <a:r>
              <a:rPr lang="en-US" sz="2464" dirty="0" err="1"/>
              <a:t>InitContainer</a:t>
            </a:r>
            <a:endParaRPr lang="en-US" sz="2464" dirty="0"/>
          </a:p>
        </p:txBody>
      </p:sp>
      <p:sp>
        <p:nvSpPr>
          <p:cNvPr id="2" name="Title 1"/>
          <p:cNvSpPr>
            <a:spLocks noGrp="1"/>
          </p:cNvSpPr>
          <p:nvPr>
            <p:ph type="title"/>
          </p:nvPr>
        </p:nvSpPr>
        <p:spPr/>
        <p:txBody>
          <a:bodyPr/>
          <a:lstStyle/>
          <a:p>
            <a:r>
              <a:rPr lang="en-US" dirty="0"/>
              <a:t>What is a pod?</a:t>
            </a:r>
            <a:br>
              <a:rPr lang="en-US" dirty="0"/>
            </a:br>
            <a:endParaRPr lang="en-US" sz="3999" dirty="0">
              <a:gradFill>
                <a:gsLst>
                  <a:gs pos="21538">
                    <a:schemeClr val="tx1"/>
                  </a:gs>
                  <a:gs pos="33000">
                    <a:schemeClr val="tx1"/>
                  </a:gs>
                </a:gsLst>
                <a:lin ang="5400000" scaled="0"/>
              </a:gradFill>
            </a:endParaRPr>
          </a:p>
        </p:txBody>
      </p:sp>
      <p:pic>
        <p:nvPicPr>
          <p:cNvPr id="4" name="Picture 3"/>
          <p:cNvPicPr>
            <a:picLocks noChangeAspect="1"/>
          </p:cNvPicPr>
          <p:nvPr/>
        </p:nvPicPr>
        <p:blipFill>
          <a:blip r:embed="rId3"/>
          <a:stretch>
            <a:fillRect/>
          </a:stretch>
        </p:blipFill>
        <p:spPr>
          <a:xfrm>
            <a:off x="9722258" y="3843241"/>
            <a:ext cx="2441101" cy="2596917"/>
          </a:xfrm>
          <a:prstGeom prst="rect">
            <a:avLst/>
          </a:prstGeom>
        </p:spPr>
      </p:pic>
    </p:spTree>
    <p:extLst>
      <p:ext uri="{BB962C8B-B14F-4D97-AF65-F5344CB8AC3E}">
        <p14:creationId xmlns:p14="http://schemas.microsoft.com/office/powerpoint/2010/main" val="2002095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419102"/>
            <a:ext cx="11885514" cy="4749035"/>
          </a:xfrm>
        </p:spPr>
        <p:txBody>
          <a:bodyPr/>
          <a:lstStyle/>
          <a:p>
            <a:r>
              <a:rPr lang="en-US" dirty="0"/>
              <a:t>Provides declarative updates for Pods and Replica Sets</a:t>
            </a:r>
          </a:p>
          <a:p>
            <a:r>
              <a:rPr lang="en-US" dirty="0"/>
              <a:t>Deployment describes ”desired state”</a:t>
            </a:r>
          </a:p>
          <a:p>
            <a:r>
              <a:rPr lang="en-US" dirty="0"/>
              <a:t>Can:</a:t>
            </a:r>
          </a:p>
          <a:p>
            <a:pPr lvl="1"/>
            <a:r>
              <a:rPr lang="en-US" dirty="0"/>
              <a:t>Create deployment to rollout </a:t>
            </a:r>
            <a:r>
              <a:rPr lang="en-US" dirty="0" err="1"/>
              <a:t>ReplicaSet</a:t>
            </a:r>
            <a:endParaRPr lang="en-US" dirty="0"/>
          </a:p>
          <a:p>
            <a:pPr lvl="1"/>
            <a:r>
              <a:rPr lang="en-US" dirty="0"/>
              <a:t>Declare new state for pods (</a:t>
            </a:r>
            <a:r>
              <a:rPr lang="en-US" dirty="0" err="1"/>
              <a:t>eg</a:t>
            </a:r>
            <a:r>
              <a:rPr lang="en-US" dirty="0"/>
              <a:t> </a:t>
            </a:r>
            <a:r>
              <a:rPr lang="mr-IN" dirty="0"/>
              <a:t>–</a:t>
            </a:r>
            <a:r>
              <a:rPr lang="en-US" dirty="0"/>
              <a:t> new </a:t>
            </a:r>
            <a:r>
              <a:rPr lang="en-US" dirty="0" err="1"/>
              <a:t>imageTag</a:t>
            </a:r>
            <a:r>
              <a:rPr lang="en-US" dirty="0"/>
              <a:t>)</a:t>
            </a:r>
          </a:p>
          <a:p>
            <a:pPr lvl="1"/>
            <a:r>
              <a:rPr lang="en-US" dirty="0"/>
              <a:t>Rollback to earlier state</a:t>
            </a:r>
          </a:p>
          <a:p>
            <a:pPr lvl="1"/>
            <a:r>
              <a:rPr lang="en-US" dirty="0"/>
              <a:t>Scale up/down</a:t>
            </a:r>
          </a:p>
          <a:p>
            <a:pPr lvl="1"/>
            <a:r>
              <a:rPr lang="en-US" dirty="0"/>
              <a:t>Check rollout history</a:t>
            </a:r>
          </a:p>
          <a:p>
            <a:pPr lvl="1"/>
            <a:r>
              <a:rPr lang="en-US" dirty="0"/>
              <a:t>Clean-up</a:t>
            </a:r>
          </a:p>
        </p:txBody>
      </p:sp>
      <p:sp>
        <p:nvSpPr>
          <p:cNvPr id="2" name="Title 1"/>
          <p:cNvSpPr>
            <a:spLocks noGrp="1"/>
          </p:cNvSpPr>
          <p:nvPr>
            <p:ph type="title"/>
          </p:nvPr>
        </p:nvSpPr>
        <p:spPr/>
        <p:txBody>
          <a:bodyPr/>
          <a:lstStyle/>
          <a:p>
            <a:r>
              <a:rPr lang="en-US" b="1" dirty="0"/>
              <a:t>Deployment</a:t>
            </a: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52166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326866"/>
            <a:ext cx="11885514" cy="1296161"/>
          </a:xfrm>
        </p:spPr>
        <p:txBody>
          <a:bodyPr/>
          <a:lstStyle/>
          <a:p>
            <a:r>
              <a:rPr lang="en-US" dirty="0"/>
              <a:t>Defines a logical set of pods (your</a:t>
            </a:r>
            <a:r>
              <a:rPr lang="en-US" i="1" dirty="0"/>
              <a:t> </a:t>
            </a:r>
            <a:r>
              <a:rPr lang="en-US" i="1" dirty="0" err="1"/>
              <a:t>microservice</a:t>
            </a:r>
            <a:r>
              <a:rPr lang="en-US" i="1" dirty="0"/>
              <a:t>)</a:t>
            </a:r>
          </a:p>
          <a:p>
            <a:r>
              <a:rPr lang="en-US" dirty="0"/>
              <a:t>Essentially a virtual load balancer in front of pods</a:t>
            </a:r>
          </a:p>
        </p:txBody>
      </p:sp>
      <p:sp>
        <p:nvSpPr>
          <p:cNvPr id="2" name="Title 1"/>
          <p:cNvSpPr>
            <a:spLocks noGrp="1"/>
          </p:cNvSpPr>
          <p:nvPr>
            <p:ph type="title"/>
          </p:nvPr>
        </p:nvSpPr>
        <p:spPr/>
        <p:txBody>
          <a:bodyPr/>
          <a:lstStyle/>
          <a:p>
            <a:r>
              <a:rPr lang="en-US" dirty="0"/>
              <a:t>Kubernetes Services</a:t>
            </a:r>
            <a:endParaRPr lang="en-US" sz="39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929529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3930" y="1213174"/>
            <a:ext cx="11885514" cy="5964169"/>
          </a:xfrm>
        </p:spPr>
        <p:txBody>
          <a:bodyPr/>
          <a:lstStyle/>
          <a:p>
            <a:pPr marL="0" indent="0" defTabSz="914224">
              <a:lnSpc>
                <a:spcPct val="100000"/>
              </a:lnSpc>
              <a:spcBef>
                <a:spcPts val="0"/>
              </a:spcBef>
              <a:buSzTx/>
              <a:buNone/>
            </a:pPr>
            <a:r>
              <a:rPr lang="en-US" sz="2000" dirty="0" err="1">
                <a:latin typeface="Consolas" charset="0"/>
                <a:ea typeface="Consolas" charset="0"/>
                <a:cs typeface="Consolas" charset="0"/>
              </a:rPr>
              <a:t>apiVersion</a:t>
            </a:r>
            <a:r>
              <a:rPr lang="en-US" sz="2000" dirty="0">
                <a:latin typeface="Consolas" charset="0"/>
                <a:ea typeface="Consolas" charset="0"/>
                <a:cs typeface="Consolas" charset="0"/>
              </a:rPr>
              <a:t>: v1</a:t>
            </a:r>
          </a:p>
          <a:p>
            <a:pPr marL="0" indent="0" defTabSz="914224">
              <a:lnSpc>
                <a:spcPct val="100000"/>
              </a:lnSpc>
              <a:spcBef>
                <a:spcPts val="0"/>
              </a:spcBef>
              <a:buSzTx/>
              <a:buNone/>
            </a:pPr>
            <a:r>
              <a:rPr lang="en-US" sz="2000" dirty="0">
                <a:latin typeface="Consolas" charset="0"/>
                <a:ea typeface="Consolas" charset="0"/>
                <a:cs typeface="Consolas" charset="0"/>
              </a:rPr>
              <a:t>kind: Pod</a:t>
            </a:r>
          </a:p>
          <a:p>
            <a:pPr marL="0" indent="0" defTabSz="914224">
              <a:lnSpc>
                <a:spcPct val="100000"/>
              </a:lnSpc>
              <a:spcBef>
                <a:spcPts val="0"/>
              </a:spcBef>
              <a:buSzTx/>
              <a:buNone/>
            </a:pPr>
            <a:r>
              <a:rPr lang="en-US" sz="2000" dirty="0">
                <a:latin typeface="Consolas" charset="0"/>
                <a:ea typeface="Consolas" charset="0"/>
                <a:cs typeface="Consolas" charset="0"/>
              </a:rPr>
              <a:t>metadata:</a:t>
            </a:r>
          </a:p>
          <a:p>
            <a:pPr marL="0" indent="0" defTabSz="914224">
              <a:lnSpc>
                <a:spcPct val="100000"/>
              </a:lnSpc>
              <a:spcBef>
                <a:spcPts val="0"/>
              </a:spcBef>
              <a:buSzTx/>
              <a:buNone/>
            </a:pPr>
            <a:r>
              <a:rPr lang="en-US" sz="2000" dirty="0">
                <a:latin typeface="Consolas" charset="0"/>
                <a:ea typeface="Consolas" charset="0"/>
                <a:cs typeface="Consolas" charset="0"/>
              </a:rPr>
              <a:t>  name: </a:t>
            </a:r>
            <a:r>
              <a:rPr lang="en-US" sz="2000" dirty="0" err="1">
                <a:latin typeface="Consolas" charset="0"/>
                <a:ea typeface="Consolas" charset="0"/>
                <a:cs typeface="Consolas" charset="0"/>
              </a:rPr>
              <a:t>redis-django</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labels:</a:t>
            </a:r>
          </a:p>
          <a:p>
            <a:pPr marL="0" indent="0" defTabSz="914224">
              <a:lnSpc>
                <a:spcPct val="100000"/>
              </a:lnSpc>
              <a:spcBef>
                <a:spcPts val="0"/>
              </a:spcBef>
              <a:buSzTx/>
              <a:buNone/>
            </a:pPr>
            <a:r>
              <a:rPr lang="en-US" sz="2000" dirty="0">
                <a:latin typeface="Consolas" charset="0"/>
                <a:ea typeface="Consolas" charset="0"/>
                <a:cs typeface="Consolas" charset="0"/>
              </a:rPr>
              <a:t>    app: web</a:t>
            </a:r>
          </a:p>
          <a:p>
            <a:pPr marL="0" indent="0" defTabSz="914224">
              <a:lnSpc>
                <a:spcPct val="100000"/>
              </a:lnSpc>
              <a:spcBef>
                <a:spcPts val="0"/>
              </a:spcBef>
              <a:buSzTx/>
              <a:buNone/>
            </a:pPr>
            <a:r>
              <a:rPr lang="en-US" sz="2000" dirty="0">
                <a:latin typeface="Consolas" charset="0"/>
                <a:ea typeface="Consolas" charset="0"/>
                <a:cs typeface="Consolas" charset="0"/>
              </a:rPr>
              <a:t>spec:</a:t>
            </a:r>
          </a:p>
          <a:p>
            <a:pPr marL="0" indent="0" defTabSz="914224">
              <a:lnSpc>
                <a:spcPct val="100000"/>
              </a:lnSpc>
              <a:spcBef>
                <a:spcPts val="0"/>
              </a:spcBef>
              <a:buSzTx/>
              <a:buNone/>
            </a:pPr>
            <a:r>
              <a:rPr lang="en-US" sz="2000" dirty="0">
                <a:latin typeface="Consolas" charset="0"/>
                <a:ea typeface="Consolas" charset="0"/>
                <a:cs typeface="Consolas" charset="0"/>
              </a:rPr>
              <a:t>  containers:</a:t>
            </a:r>
          </a:p>
          <a:p>
            <a:pPr marL="0" indent="0" defTabSz="914224">
              <a:lnSpc>
                <a:spcPct val="100000"/>
              </a:lnSpc>
              <a:spcBef>
                <a:spcPts val="0"/>
              </a:spcBef>
              <a:buSzTx/>
              <a:buNone/>
            </a:pPr>
            <a:r>
              <a:rPr lang="en-US" sz="2000" dirty="0">
                <a:latin typeface="Consolas" charset="0"/>
                <a:ea typeface="Consolas" charset="0"/>
                <a:cs typeface="Consolas" charset="0"/>
              </a:rPr>
              <a:t>    - name: key-value-store</a:t>
            </a:r>
          </a:p>
          <a:p>
            <a:pPr marL="0" indent="0" defTabSz="914224">
              <a:lnSpc>
                <a:spcPct val="100000"/>
              </a:lnSpc>
              <a:spcBef>
                <a:spcPts val="0"/>
              </a:spcBef>
              <a:buSzTx/>
              <a:buNone/>
            </a:pPr>
            <a:r>
              <a:rPr lang="en-US" sz="2000" dirty="0">
                <a:latin typeface="Consolas" charset="0"/>
                <a:ea typeface="Consolas" charset="0"/>
                <a:cs typeface="Consolas" charset="0"/>
              </a:rPr>
              <a:t>      image: </a:t>
            </a:r>
            <a:r>
              <a:rPr lang="en-US" sz="2000" dirty="0" err="1">
                <a:latin typeface="Consolas" charset="0"/>
                <a:ea typeface="Consolas" charset="0"/>
                <a:cs typeface="Consolas" charset="0"/>
              </a:rPr>
              <a:t>redis</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ports:</a:t>
            </a:r>
          </a:p>
          <a:p>
            <a:pPr marL="0" indent="0" defTabSz="914224">
              <a:lnSpc>
                <a:spcPct val="100000"/>
              </a:lnSpc>
              <a:spcBef>
                <a:spcPts val="0"/>
              </a:spcBef>
              <a:buSzTx/>
              <a:buNone/>
            </a:pPr>
            <a:r>
              <a:rPr lang="en-US" sz="2000" dirty="0">
                <a:latin typeface="Consolas" charset="0"/>
                <a:ea typeface="Consolas" charset="0"/>
                <a:cs typeface="Consolas" charset="0"/>
              </a:rPr>
              <a:t>        - </a:t>
            </a:r>
            <a:r>
              <a:rPr lang="en-US" sz="2000" dirty="0" err="1">
                <a:latin typeface="Consolas" charset="0"/>
                <a:ea typeface="Consolas" charset="0"/>
                <a:cs typeface="Consolas" charset="0"/>
              </a:rPr>
              <a:t>containerPort</a:t>
            </a:r>
            <a:r>
              <a:rPr lang="en-US" sz="2000" dirty="0">
                <a:latin typeface="Consolas" charset="0"/>
                <a:ea typeface="Consolas" charset="0"/>
                <a:cs typeface="Consolas" charset="0"/>
              </a:rPr>
              <a:t>: 6379</a:t>
            </a:r>
          </a:p>
          <a:p>
            <a:pPr marL="0" indent="0" defTabSz="914224">
              <a:lnSpc>
                <a:spcPct val="100000"/>
              </a:lnSpc>
              <a:spcBef>
                <a:spcPts val="0"/>
              </a:spcBef>
              <a:buSzTx/>
              <a:buNone/>
            </a:pPr>
            <a:r>
              <a:rPr lang="en-US" sz="2000" dirty="0">
                <a:latin typeface="Consolas" charset="0"/>
                <a:ea typeface="Consolas" charset="0"/>
                <a:cs typeface="Consolas" charset="0"/>
              </a:rPr>
              <a:t>    - name: frontend</a:t>
            </a:r>
          </a:p>
          <a:p>
            <a:pPr marL="0" indent="0" defTabSz="914224">
              <a:lnSpc>
                <a:spcPct val="100000"/>
              </a:lnSpc>
              <a:spcBef>
                <a:spcPts val="0"/>
              </a:spcBef>
              <a:buSzTx/>
              <a:buNone/>
            </a:pPr>
            <a:r>
              <a:rPr lang="en-US" sz="2000" dirty="0">
                <a:latin typeface="Consolas" charset="0"/>
                <a:ea typeface="Consolas" charset="0"/>
                <a:cs typeface="Consolas" charset="0"/>
              </a:rPr>
              <a:t>      image: </a:t>
            </a:r>
            <a:r>
              <a:rPr lang="en-US" sz="2000" dirty="0" err="1">
                <a:latin typeface="Consolas" charset="0"/>
                <a:ea typeface="Consolas" charset="0"/>
                <a:cs typeface="Consolas" charset="0"/>
              </a:rPr>
              <a:t>django</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ports:</a:t>
            </a:r>
          </a:p>
          <a:p>
            <a:pPr marL="0" indent="0" defTabSz="914224">
              <a:lnSpc>
                <a:spcPct val="100000"/>
              </a:lnSpc>
              <a:spcBef>
                <a:spcPts val="0"/>
              </a:spcBef>
              <a:buSzTx/>
              <a:buNone/>
            </a:pPr>
            <a:r>
              <a:rPr lang="en-US" sz="2000" dirty="0">
                <a:latin typeface="Consolas" charset="0"/>
                <a:ea typeface="Consolas" charset="0"/>
                <a:cs typeface="Consolas" charset="0"/>
              </a:rPr>
              <a:t>        - </a:t>
            </a:r>
            <a:r>
              <a:rPr lang="en-US" sz="2000" dirty="0" err="1">
                <a:latin typeface="Consolas" charset="0"/>
                <a:ea typeface="Consolas" charset="0"/>
                <a:cs typeface="Consolas" charset="0"/>
              </a:rPr>
              <a:t>containerPort</a:t>
            </a:r>
            <a:r>
              <a:rPr lang="en-US" sz="2000" dirty="0">
                <a:latin typeface="Consolas" charset="0"/>
                <a:ea typeface="Consolas" charset="0"/>
                <a:cs typeface="Consolas" charset="0"/>
              </a:rPr>
              <a:t>: 8000</a:t>
            </a:r>
          </a:p>
          <a:p>
            <a:pPr marL="0" indent="0" defTabSz="914224">
              <a:lnSpc>
                <a:spcPct val="100000"/>
              </a:lnSpc>
              <a:spcBef>
                <a:spcPts val="0"/>
              </a:spcBef>
              <a:buSzTx/>
              <a:buNone/>
            </a:pPr>
            <a:endParaRPr lang="en-US" sz="2400" dirty="0">
              <a:latin typeface="Consolas" charset="0"/>
              <a:ea typeface="Consolas" charset="0"/>
              <a:cs typeface="Consolas" charset="0"/>
            </a:endParaRPr>
          </a:p>
          <a:p>
            <a:pPr marL="0" indent="0" defTabSz="914224">
              <a:lnSpc>
                <a:spcPct val="100000"/>
              </a:lnSpc>
              <a:spcBef>
                <a:spcPts val="0"/>
              </a:spcBef>
              <a:buSzTx/>
              <a:buNone/>
              <a:defRPr/>
            </a:pPr>
            <a:endParaRPr lang="en-US" sz="2400" dirty="0">
              <a:latin typeface="Consolas" charset="0"/>
              <a:ea typeface="Consolas" charset="0"/>
              <a:cs typeface="Consolas" charset="0"/>
            </a:endParaRPr>
          </a:p>
        </p:txBody>
      </p:sp>
      <p:sp>
        <p:nvSpPr>
          <p:cNvPr id="2" name="Title 1"/>
          <p:cNvSpPr>
            <a:spLocks noGrp="1"/>
          </p:cNvSpPr>
          <p:nvPr>
            <p:ph type="title"/>
          </p:nvPr>
        </p:nvSpPr>
        <p:spPr/>
        <p:txBody>
          <a:bodyPr/>
          <a:lstStyle/>
          <a:p>
            <a:r>
              <a:rPr lang="en-US" b="1" dirty="0">
                <a:gradFill>
                  <a:gsLst>
                    <a:gs pos="21538">
                      <a:schemeClr val="tx1"/>
                    </a:gs>
                    <a:gs pos="33000">
                      <a:schemeClr val="tx1"/>
                    </a:gs>
                  </a:gsLst>
                  <a:lin ang="5400000" scaled="0"/>
                </a:gradFill>
              </a:rPr>
              <a:t>Kubernetes manifest: Pod</a:t>
            </a:r>
            <a:r>
              <a:rPr lang="en-US" b="1" dirty="0"/>
              <a:t/>
            </a:r>
            <a:br>
              <a:rPr lang="en-US" b="1"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61965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Interact with pods</a:t>
            </a:r>
          </a:p>
        </p:txBody>
      </p:sp>
      <p:sp>
        <p:nvSpPr>
          <p:cNvPr id="5" name="Text Placeholder 4"/>
          <p:cNvSpPr>
            <a:spLocks noGrp="1"/>
          </p:cNvSpPr>
          <p:nvPr>
            <p:ph type="body" sz="quarter" idx="10"/>
          </p:nvPr>
        </p:nvSpPr>
        <p:spPr>
          <a:xfrm>
            <a:off x="275482" y="1221480"/>
            <a:ext cx="11885513" cy="4555199"/>
          </a:xfrm>
        </p:spPr>
        <p:txBody>
          <a:bodyPr/>
          <a:lstStyle/>
          <a:p>
            <a:r>
              <a:rPr lang="en-US" dirty="0"/>
              <a:t>$ </a:t>
            </a:r>
            <a:r>
              <a:rPr lang="en-US" dirty="0" err="1"/>
              <a:t>kubectl</a:t>
            </a:r>
            <a:r>
              <a:rPr lang="en-US" dirty="0"/>
              <a:t> get </a:t>
            </a:r>
            <a:r>
              <a:rPr lang="en-US" dirty="0" err="1"/>
              <a:t>po</a:t>
            </a:r>
            <a:r>
              <a:rPr lang="en-US" dirty="0"/>
              <a:t> --all-namespaces</a:t>
            </a:r>
          </a:p>
          <a:p>
            <a:r>
              <a:rPr lang="en-US" dirty="0"/>
              <a:t>$ </a:t>
            </a:r>
            <a:r>
              <a:rPr lang="en-US" dirty="0" err="1"/>
              <a:t>kubectl</a:t>
            </a:r>
            <a:r>
              <a:rPr lang="en-US" dirty="0"/>
              <a:t> describe </a:t>
            </a:r>
            <a:r>
              <a:rPr lang="en-US" dirty="0" err="1"/>
              <a:t>po</a:t>
            </a:r>
            <a:r>
              <a:rPr lang="en-US" dirty="0"/>
              <a:t>/my-pod</a:t>
            </a:r>
          </a:p>
          <a:p>
            <a:r>
              <a:rPr lang="en-US" dirty="0"/>
              <a:t>$ </a:t>
            </a:r>
            <a:r>
              <a:rPr lang="en-US" dirty="0" err="1"/>
              <a:t>kubectl</a:t>
            </a:r>
            <a:r>
              <a:rPr lang="en-US" dirty="0"/>
              <a:t> logs my-pod</a:t>
            </a:r>
          </a:p>
          <a:p>
            <a:endParaRPr lang="en-US" dirty="0"/>
          </a:p>
          <a:p>
            <a:r>
              <a:rPr lang="en-US" dirty="0"/>
              <a:t># Run bash in container</a:t>
            </a:r>
          </a:p>
          <a:p>
            <a:r>
              <a:rPr lang="en-US" dirty="0"/>
              <a:t>$ </a:t>
            </a:r>
            <a:r>
              <a:rPr lang="en-US" dirty="0" err="1"/>
              <a:t>kubectl</a:t>
            </a:r>
            <a:r>
              <a:rPr lang="en-US" dirty="0"/>
              <a:t> exec -it my-pod bash</a:t>
            </a:r>
          </a:p>
          <a:p>
            <a:endParaRPr lang="en-US" dirty="0"/>
          </a:p>
          <a:p>
            <a:r>
              <a:rPr lang="en-US" dirty="0"/>
              <a:t> </a:t>
            </a:r>
          </a:p>
        </p:txBody>
      </p:sp>
    </p:spTree>
    <p:extLst>
      <p:ext uri="{BB962C8B-B14F-4D97-AF65-F5344CB8AC3E}">
        <p14:creationId xmlns:p14="http://schemas.microsoft.com/office/powerpoint/2010/main" val="443343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3930" y="1213174"/>
            <a:ext cx="11885514" cy="5210800"/>
          </a:xfrm>
        </p:spPr>
        <p:txBody>
          <a:bodyPr/>
          <a:lstStyle/>
          <a:p>
            <a:pPr marL="0" indent="0" defTabSz="914224">
              <a:lnSpc>
                <a:spcPct val="100000"/>
              </a:lnSpc>
              <a:spcBef>
                <a:spcPts val="0"/>
              </a:spcBef>
              <a:buSzTx/>
              <a:buNone/>
            </a:pPr>
            <a:r>
              <a:rPr lang="en-US" sz="2000" dirty="0" err="1">
                <a:latin typeface="Consolas" charset="0"/>
                <a:ea typeface="Consolas" charset="0"/>
                <a:cs typeface="Consolas" charset="0"/>
              </a:rPr>
              <a:t>apiVersion</a:t>
            </a:r>
            <a:r>
              <a:rPr lang="en-US" sz="2000" dirty="0">
                <a:latin typeface="Consolas" charset="0"/>
                <a:ea typeface="Consolas" charset="0"/>
                <a:cs typeface="Consolas" charset="0"/>
              </a:rPr>
              <a:t>: apps/v1beta1</a:t>
            </a:r>
          </a:p>
          <a:p>
            <a:pPr marL="0" indent="0" defTabSz="914224">
              <a:lnSpc>
                <a:spcPct val="100000"/>
              </a:lnSpc>
              <a:spcBef>
                <a:spcPts val="0"/>
              </a:spcBef>
              <a:buSzTx/>
              <a:buNone/>
            </a:pPr>
            <a:r>
              <a:rPr lang="en-US" sz="2000" dirty="0">
                <a:latin typeface="Consolas" charset="0"/>
                <a:ea typeface="Consolas" charset="0"/>
                <a:cs typeface="Consolas" charset="0"/>
              </a:rPr>
              <a:t>kind: Deployment</a:t>
            </a:r>
          </a:p>
          <a:p>
            <a:pPr marL="0" indent="0" defTabSz="914224">
              <a:lnSpc>
                <a:spcPct val="100000"/>
              </a:lnSpc>
              <a:spcBef>
                <a:spcPts val="0"/>
              </a:spcBef>
              <a:buSzTx/>
              <a:buNone/>
            </a:pPr>
            <a:r>
              <a:rPr lang="en-US" sz="2000" dirty="0">
                <a:latin typeface="Consolas" charset="0"/>
                <a:ea typeface="Consolas" charset="0"/>
                <a:cs typeface="Consolas" charset="0"/>
              </a:rPr>
              <a:t>metadata:</a:t>
            </a:r>
          </a:p>
          <a:p>
            <a:pPr marL="0" indent="0" defTabSz="914224">
              <a:lnSpc>
                <a:spcPct val="100000"/>
              </a:lnSpc>
              <a:spcBef>
                <a:spcPts val="0"/>
              </a:spcBef>
              <a:buSzTx/>
              <a:buNone/>
            </a:pPr>
            <a:r>
              <a:rPr lang="en-US" sz="2000" dirty="0">
                <a:latin typeface="Consolas" charset="0"/>
                <a:ea typeface="Consolas" charset="0"/>
                <a:cs typeface="Consolas" charset="0"/>
              </a:rPr>
              <a:t>  name: </a:t>
            </a:r>
            <a:r>
              <a:rPr lang="en-US" sz="2000" dirty="0" err="1">
                <a:latin typeface="Consolas" charset="0"/>
                <a:ea typeface="Consolas" charset="0"/>
                <a:cs typeface="Consolas" charset="0"/>
              </a:rPr>
              <a:t>smackweb</a:t>
            </a:r>
            <a:r>
              <a:rPr lang="en-US" sz="2000" dirty="0">
                <a:latin typeface="Consolas" charset="0"/>
                <a:ea typeface="Consolas" charset="0"/>
                <a:cs typeface="Consolas" charset="0"/>
              </a:rPr>
              <a:t>-deploy  </a:t>
            </a:r>
          </a:p>
          <a:p>
            <a:pPr marL="0" indent="0" defTabSz="914224">
              <a:lnSpc>
                <a:spcPct val="100000"/>
              </a:lnSpc>
              <a:spcBef>
                <a:spcPts val="0"/>
              </a:spcBef>
              <a:buSzTx/>
              <a:buNone/>
            </a:pPr>
            <a:r>
              <a:rPr lang="en-US" sz="2000" dirty="0">
                <a:latin typeface="Consolas" charset="0"/>
                <a:ea typeface="Consolas" charset="0"/>
                <a:cs typeface="Consolas" charset="0"/>
              </a:rPr>
              <a:t>spec:</a:t>
            </a:r>
          </a:p>
          <a:p>
            <a:pPr marL="0" indent="0" defTabSz="914224">
              <a:lnSpc>
                <a:spcPct val="100000"/>
              </a:lnSpc>
              <a:spcBef>
                <a:spcPts val="0"/>
              </a:spcBef>
              <a:buSzTx/>
              <a:buNone/>
            </a:pPr>
            <a:r>
              <a:rPr lang="en-US" sz="2000" dirty="0">
                <a:latin typeface="Consolas" charset="0"/>
                <a:ea typeface="Consolas" charset="0"/>
                <a:cs typeface="Consolas" charset="0"/>
              </a:rPr>
              <a:t>  replicas: 5</a:t>
            </a:r>
          </a:p>
          <a:p>
            <a:pPr marL="0" indent="0" defTabSz="914224">
              <a:lnSpc>
                <a:spcPct val="100000"/>
              </a:lnSpc>
              <a:spcBef>
                <a:spcPts val="0"/>
              </a:spcBef>
              <a:buSzTx/>
              <a:buNone/>
            </a:pPr>
            <a:r>
              <a:rPr lang="en-US" sz="2000" dirty="0">
                <a:latin typeface="Consolas" charset="0"/>
                <a:ea typeface="Consolas" charset="0"/>
                <a:cs typeface="Consolas" charset="0"/>
              </a:rPr>
              <a:t>  template:</a:t>
            </a:r>
          </a:p>
          <a:p>
            <a:pPr marL="0" indent="0" defTabSz="914224">
              <a:lnSpc>
                <a:spcPct val="100000"/>
              </a:lnSpc>
              <a:spcBef>
                <a:spcPts val="0"/>
              </a:spcBef>
              <a:buSzTx/>
              <a:buNone/>
            </a:pPr>
            <a:r>
              <a:rPr lang="en-US" sz="2000" dirty="0">
                <a:latin typeface="Consolas" charset="0"/>
                <a:ea typeface="Consolas" charset="0"/>
                <a:cs typeface="Consolas" charset="0"/>
              </a:rPr>
              <a:t>    metadata:</a:t>
            </a:r>
          </a:p>
          <a:p>
            <a:pPr marL="0" indent="0" defTabSz="914224">
              <a:lnSpc>
                <a:spcPct val="100000"/>
              </a:lnSpc>
              <a:spcBef>
                <a:spcPts val="0"/>
              </a:spcBef>
              <a:buSzTx/>
              <a:buNone/>
            </a:pPr>
            <a:r>
              <a:rPr lang="en-US" sz="2000" dirty="0">
                <a:latin typeface="Consolas" charset="0"/>
                <a:ea typeface="Consolas" charset="0"/>
                <a:cs typeface="Consolas" charset="0"/>
              </a:rPr>
              <a:t>      labels:</a:t>
            </a:r>
          </a:p>
          <a:p>
            <a:pPr marL="0" indent="0" defTabSz="914224">
              <a:lnSpc>
                <a:spcPct val="100000"/>
              </a:lnSpc>
              <a:spcBef>
                <a:spcPts val="0"/>
              </a:spcBef>
              <a:buSzTx/>
              <a:buNone/>
            </a:pPr>
            <a:r>
              <a:rPr lang="en-US" sz="2000" dirty="0">
                <a:latin typeface="Consolas" charset="0"/>
                <a:ea typeface="Consolas" charset="0"/>
                <a:cs typeface="Consolas" charset="0"/>
              </a:rPr>
              <a:t>        app: </a:t>
            </a:r>
            <a:r>
              <a:rPr lang="en-US" sz="2000" dirty="0" err="1">
                <a:latin typeface="Consolas" charset="0"/>
                <a:ea typeface="Consolas" charset="0"/>
                <a:cs typeface="Consolas" charset="0"/>
              </a:rPr>
              <a:t>smackweb</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spec:</a:t>
            </a:r>
          </a:p>
          <a:p>
            <a:pPr marL="0" indent="0" defTabSz="914224">
              <a:lnSpc>
                <a:spcPct val="100000"/>
              </a:lnSpc>
              <a:spcBef>
                <a:spcPts val="0"/>
              </a:spcBef>
              <a:buSzTx/>
              <a:buNone/>
            </a:pPr>
            <a:r>
              <a:rPr lang="en-US" sz="2000" dirty="0">
                <a:latin typeface="Consolas" charset="0"/>
                <a:ea typeface="Consolas" charset="0"/>
                <a:cs typeface="Consolas" charset="0"/>
              </a:rPr>
              <a:t>      containers:</a:t>
            </a:r>
          </a:p>
          <a:p>
            <a:pPr marL="0" indent="0" defTabSz="914224">
              <a:lnSpc>
                <a:spcPct val="100000"/>
              </a:lnSpc>
              <a:spcBef>
                <a:spcPts val="0"/>
              </a:spcBef>
              <a:buSzTx/>
              <a:buNone/>
            </a:pPr>
            <a:r>
              <a:rPr lang="en-US" sz="2000" dirty="0">
                <a:latin typeface="Consolas" charset="0"/>
                <a:ea typeface="Consolas" charset="0"/>
                <a:cs typeface="Consolas" charset="0"/>
              </a:rPr>
              <a:t>      - name: </a:t>
            </a:r>
            <a:r>
              <a:rPr lang="en-US" sz="2000" dirty="0" err="1">
                <a:latin typeface="Consolas" charset="0"/>
                <a:ea typeface="Consolas" charset="0"/>
                <a:cs typeface="Consolas" charset="0"/>
              </a:rPr>
              <a:t>smackweb</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image: chzbrgr71/</a:t>
            </a:r>
            <a:r>
              <a:rPr lang="en-US" sz="2000" dirty="0" err="1">
                <a:latin typeface="Consolas" charset="0"/>
                <a:ea typeface="Consolas" charset="0"/>
                <a:cs typeface="Consolas" charset="0"/>
              </a:rPr>
              <a:t>smackweb</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ports:</a:t>
            </a:r>
          </a:p>
          <a:p>
            <a:pPr marL="0" indent="0" defTabSz="914224">
              <a:lnSpc>
                <a:spcPct val="100000"/>
              </a:lnSpc>
              <a:spcBef>
                <a:spcPts val="0"/>
              </a:spcBef>
              <a:buSzTx/>
              <a:buNone/>
            </a:pPr>
            <a:r>
              <a:rPr lang="en-US" sz="2000" dirty="0">
                <a:latin typeface="Consolas" charset="0"/>
                <a:ea typeface="Consolas" charset="0"/>
                <a:cs typeface="Consolas" charset="0"/>
              </a:rPr>
              <a:t>        - </a:t>
            </a:r>
            <a:r>
              <a:rPr lang="en-US" sz="2000" dirty="0" err="1">
                <a:latin typeface="Consolas" charset="0"/>
                <a:ea typeface="Consolas" charset="0"/>
                <a:cs typeface="Consolas" charset="0"/>
              </a:rPr>
              <a:t>containerPort</a:t>
            </a:r>
            <a:r>
              <a:rPr lang="en-US" sz="2000" dirty="0">
                <a:latin typeface="Consolas" charset="0"/>
                <a:ea typeface="Consolas" charset="0"/>
                <a:cs typeface="Consolas" charset="0"/>
              </a:rPr>
              <a:t>: 8080</a:t>
            </a:r>
          </a:p>
        </p:txBody>
      </p:sp>
      <p:sp>
        <p:nvSpPr>
          <p:cNvPr id="2" name="Title 1"/>
          <p:cNvSpPr>
            <a:spLocks noGrp="1"/>
          </p:cNvSpPr>
          <p:nvPr>
            <p:ph type="title"/>
          </p:nvPr>
        </p:nvSpPr>
        <p:spPr/>
        <p:txBody>
          <a:bodyPr/>
          <a:lstStyle/>
          <a:p>
            <a:r>
              <a:rPr lang="en-US" b="1" dirty="0">
                <a:gradFill>
                  <a:gsLst>
                    <a:gs pos="21538">
                      <a:schemeClr val="tx1"/>
                    </a:gs>
                    <a:gs pos="33000">
                      <a:schemeClr val="tx1"/>
                    </a:gs>
                  </a:gsLst>
                  <a:lin ang="5400000" scaled="0"/>
                </a:gradFill>
              </a:rPr>
              <a:t>Kubernetes manifest: Deployment</a:t>
            </a:r>
            <a:r>
              <a:rPr lang="en-US" b="1" dirty="0"/>
              <a:t/>
            </a:r>
            <a:br>
              <a:rPr lang="en-US" b="1"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303009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95"/>
          <p:cNvSpPr>
            <a:spLocks/>
          </p:cNvSpPr>
          <p:nvPr/>
        </p:nvSpPr>
        <p:spPr bwMode="auto">
          <a:xfrm flipH="1">
            <a:off x="-367336" y="4157380"/>
            <a:ext cx="4047245" cy="262836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8" name="Freeform 95"/>
          <p:cNvSpPr>
            <a:spLocks/>
          </p:cNvSpPr>
          <p:nvPr/>
        </p:nvSpPr>
        <p:spPr bwMode="auto">
          <a:xfrm flipH="1">
            <a:off x="7692365" y="4186167"/>
            <a:ext cx="4732100" cy="307312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9" name="Freeform 95"/>
          <p:cNvSpPr>
            <a:spLocks/>
          </p:cNvSpPr>
          <p:nvPr/>
        </p:nvSpPr>
        <p:spPr bwMode="auto">
          <a:xfrm flipH="1">
            <a:off x="-367337" y="5245697"/>
            <a:ext cx="3990770" cy="259169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0" name="Freeform 95"/>
          <p:cNvSpPr>
            <a:spLocks/>
          </p:cNvSpPr>
          <p:nvPr/>
        </p:nvSpPr>
        <p:spPr bwMode="auto">
          <a:xfrm flipH="1">
            <a:off x="8661982" y="5810356"/>
            <a:ext cx="3087147" cy="200485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1" name="Freeform 95"/>
          <p:cNvSpPr>
            <a:spLocks/>
          </p:cNvSpPr>
          <p:nvPr/>
        </p:nvSpPr>
        <p:spPr bwMode="auto">
          <a:xfrm flipH="1">
            <a:off x="5751899" y="5553343"/>
            <a:ext cx="3880930" cy="252035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2" name="Freeform 95"/>
          <p:cNvSpPr>
            <a:spLocks/>
          </p:cNvSpPr>
          <p:nvPr/>
        </p:nvSpPr>
        <p:spPr bwMode="auto">
          <a:xfrm flipH="1">
            <a:off x="1796390" y="5750673"/>
            <a:ext cx="4774694" cy="310078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pic>
        <p:nvPicPr>
          <p:cNvPr id="55" name="Picture 54"/>
          <p:cNvPicPr>
            <a:picLocks noChangeAspect="1"/>
          </p:cNvPicPr>
          <p:nvPr/>
        </p:nvPicPr>
        <p:blipFill rotWithShape="1">
          <a:blip r:embed="rId3">
            <a:grayscl/>
            <a:extLst>
              <a:ext uri="{28A0092B-C50C-407E-A947-70E740481C1C}">
                <a14:useLocalDpi xmlns:a14="http://schemas.microsoft.com/office/drawing/2010/main" val="0"/>
              </a:ext>
            </a:extLst>
          </a:blip>
          <a:srcRect l="38754" t="742" r="26367" b="1310"/>
          <a:stretch/>
        </p:blipFill>
        <p:spPr>
          <a:xfrm>
            <a:off x="3261965" y="668733"/>
            <a:ext cx="2927755" cy="5485622"/>
          </a:xfrm>
          <a:prstGeom prst="rect">
            <a:avLst/>
          </a:prstGeom>
        </p:spPr>
      </p:pic>
      <p:grpSp>
        <p:nvGrpSpPr>
          <p:cNvPr id="9" name="Group 8"/>
          <p:cNvGrpSpPr/>
          <p:nvPr/>
        </p:nvGrpSpPr>
        <p:grpSpPr>
          <a:xfrm>
            <a:off x="3261964" y="5011743"/>
            <a:ext cx="2929443" cy="1142610"/>
            <a:chOff x="3261544" y="5554891"/>
            <a:chExt cx="2929859" cy="1142772"/>
          </a:xfrm>
        </p:grpSpPr>
        <p:sp>
          <p:nvSpPr>
            <p:cNvPr id="25" name="Rectangle 24"/>
            <p:cNvSpPr/>
            <p:nvPr/>
          </p:nvSpPr>
          <p:spPr bwMode="auto">
            <a:xfrm>
              <a:off x="3261544"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2" name="Picture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3504" y="5959276"/>
              <a:ext cx="2024255" cy="334002"/>
            </a:xfrm>
            <a:prstGeom prst="rect">
              <a:avLst/>
            </a:prstGeom>
          </p:spPr>
        </p:pic>
      </p:grpSp>
      <p:pic>
        <p:nvPicPr>
          <p:cNvPr id="58" name="Picture 57"/>
          <p:cNvPicPr>
            <a:picLocks noChangeAspect="1"/>
          </p:cNvPicPr>
          <p:nvPr/>
        </p:nvPicPr>
        <p:blipFill rotWithShape="1">
          <a:blip r:embed="rId5" cstate="print">
            <a:grayscl/>
            <a:extLst>
              <a:ext uri="{28A0092B-C50C-407E-A947-70E740481C1C}">
                <a14:useLocalDpi xmlns:a14="http://schemas.microsoft.com/office/drawing/2010/main" val="0"/>
              </a:ext>
            </a:extLst>
          </a:blip>
          <a:srcRect l="29011" t="12203" r="1317" b="658"/>
          <a:stretch/>
        </p:blipFill>
        <p:spPr>
          <a:xfrm>
            <a:off x="6246758" y="668732"/>
            <a:ext cx="2927755" cy="5485622"/>
          </a:xfrm>
          <a:prstGeom prst="rect">
            <a:avLst/>
          </a:prstGeom>
          <a:solidFill>
            <a:srgbClr val="00AEF0"/>
          </a:solidFill>
        </p:spPr>
      </p:pic>
      <p:grpSp>
        <p:nvGrpSpPr>
          <p:cNvPr id="8" name="Group 7"/>
          <p:cNvGrpSpPr/>
          <p:nvPr/>
        </p:nvGrpSpPr>
        <p:grpSpPr>
          <a:xfrm>
            <a:off x="6246758" y="5011743"/>
            <a:ext cx="2929443" cy="1142610"/>
            <a:chOff x="6246761" y="5554891"/>
            <a:chExt cx="2929859" cy="1142772"/>
          </a:xfrm>
        </p:grpSpPr>
        <p:sp>
          <p:nvSpPr>
            <p:cNvPr id="30" name="Rectangle 29"/>
            <p:cNvSpPr/>
            <p:nvPr/>
          </p:nvSpPr>
          <p:spPr bwMode="auto">
            <a:xfrm>
              <a:off x="6246761"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4880" y="5758033"/>
              <a:ext cx="1671933" cy="736487"/>
            </a:xfrm>
            <a:prstGeom prst="rect">
              <a:avLst/>
            </a:prstGeom>
          </p:spPr>
        </p:pic>
      </p:grpSp>
      <p:pic>
        <p:nvPicPr>
          <p:cNvPr id="60" name="Picture 59"/>
          <p:cNvPicPr>
            <a:picLocks noChangeAspect="1"/>
          </p:cNvPicPr>
          <p:nvPr/>
        </p:nvPicPr>
        <p:blipFill rotWithShape="1">
          <a:blip r:embed="rId7">
            <a:grayscl/>
            <a:extLst>
              <a:ext uri="{28A0092B-C50C-407E-A947-70E740481C1C}">
                <a14:useLocalDpi xmlns:a14="http://schemas.microsoft.com/office/drawing/2010/main" val="0"/>
              </a:ext>
            </a:extLst>
          </a:blip>
          <a:srcRect l="331" t="92" r="20514" b="912"/>
          <a:stretch/>
        </p:blipFill>
        <p:spPr>
          <a:xfrm>
            <a:off x="9231552" y="668733"/>
            <a:ext cx="2927758" cy="5485622"/>
          </a:xfrm>
          <a:prstGeom prst="rect">
            <a:avLst/>
          </a:prstGeom>
          <a:noFill/>
        </p:spPr>
      </p:pic>
      <p:grpSp>
        <p:nvGrpSpPr>
          <p:cNvPr id="7" name="Group 6"/>
          <p:cNvGrpSpPr/>
          <p:nvPr/>
        </p:nvGrpSpPr>
        <p:grpSpPr>
          <a:xfrm>
            <a:off x="9231553" y="5011743"/>
            <a:ext cx="2929443" cy="1142610"/>
            <a:chOff x="9231979" y="5554891"/>
            <a:chExt cx="2929859" cy="1142772"/>
          </a:xfrm>
        </p:grpSpPr>
        <p:sp>
          <p:nvSpPr>
            <p:cNvPr id="31" name="Rectangle 30"/>
            <p:cNvSpPr/>
            <p:nvPr/>
          </p:nvSpPr>
          <p:spPr bwMode="auto">
            <a:xfrm>
              <a:off x="923197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98862" y="5577676"/>
              <a:ext cx="2194407" cy="1097202"/>
            </a:xfrm>
            <a:prstGeom prst="rect">
              <a:avLst/>
            </a:prstGeom>
          </p:spPr>
        </p:pic>
      </p:grpSp>
      <p:pic>
        <p:nvPicPr>
          <p:cNvPr id="3" name="Picture 2"/>
          <p:cNvPicPr>
            <a:picLocks noChangeAspect="1"/>
          </p:cNvPicPr>
          <p:nvPr/>
        </p:nvPicPr>
        <p:blipFill rotWithShape="1">
          <a:blip r:embed="rId9">
            <a:grayscl/>
          </a:blip>
          <a:srcRect l="40263" t="9658" r="28169" b="6027"/>
          <a:stretch/>
        </p:blipFill>
        <p:spPr>
          <a:xfrm>
            <a:off x="277171" y="668732"/>
            <a:ext cx="2927754" cy="5485622"/>
          </a:xfrm>
          <a:prstGeom prst="rect">
            <a:avLst/>
          </a:prstGeom>
        </p:spPr>
      </p:pic>
      <p:grpSp>
        <p:nvGrpSpPr>
          <p:cNvPr id="10" name="Group 9"/>
          <p:cNvGrpSpPr/>
          <p:nvPr/>
        </p:nvGrpSpPr>
        <p:grpSpPr>
          <a:xfrm>
            <a:off x="275482" y="5011743"/>
            <a:ext cx="2929443" cy="1142610"/>
            <a:chOff x="274639" y="5554891"/>
            <a:chExt cx="2929859" cy="1142772"/>
          </a:xfrm>
        </p:grpSpPr>
        <p:sp>
          <p:nvSpPr>
            <p:cNvPr id="4" name="Rectangle 3"/>
            <p:cNvSpPr/>
            <p:nvPr/>
          </p:nvSpPr>
          <p:spPr bwMode="auto">
            <a:xfrm>
              <a:off x="27463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1" name="Picture 6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0181" y="5686160"/>
              <a:ext cx="1760467" cy="880235"/>
            </a:xfrm>
            <a:prstGeom prst="rect">
              <a:avLst/>
            </a:prstGeom>
          </p:spPr>
        </p:pic>
      </p:grpSp>
      <p:sp>
        <p:nvSpPr>
          <p:cNvPr id="6" name="Rectangle 5"/>
          <p:cNvSpPr/>
          <p:nvPr/>
        </p:nvSpPr>
        <p:spPr bwMode="auto">
          <a:xfrm>
            <a:off x="881" y="496"/>
            <a:ext cx="12423582" cy="1211091"/>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5" name="Title 4">
            <a:extLst>
              <a:ext uri="{FF2B5EF4-FFF2-40B4-BE49-F238E27FC236}">
                <a16:creationId xmlns:a16="http://schemas.microsoft.com/office/drawing/2014/main" xmlns="" id="{26FB0E6E-ECB4-41A3-8D00-BDDFBD9CC97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1934813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2" y="1439598"/>
            <a:ext cx="11885514" cy="3953747"/>
          </a:xfrm>
        </p:spPr>
        <p:txBody>
          <a:bodyPr/>
          <a:lstStyle/>
          <a:p>
            <a:r>
              <a:rPr lang="en-US" sz="2856" b="1" dirty="0" err="1"/>
              <a:t>ClusterIP</a:t>
            </a:r>
            <a:r>
              <a:rPr lang="en-US" sz="2856" dirty="0"/>
              <a:t>: </a:t>
            </a:r>
          </a:p>
          <a:p>
            <a:pPr lvl="1"/>
            <a:r>
              <a:rPr lang="en-US" sz="2856" dirty="0">
                <a:latin typeface="+mj-lt"/>
              </a:rPr>
              <a:t>Exposes the service on a cluster-internal IP. Choosing this value makes the service only reachable from within the cluster</a:t>
            </a:r>
          </a:p>
          <a:p>
            <a:r>
              <a:rPr lang="en-US" sz="2856" b="1" dirty="0" err="1"/>
              <a:t>NodePort</a:t>
            </a:r>
            <a:r>
              <a:rPr lang="en-US" sz="2856" dirty="0"/>
              <a:t>: </a:t>
            </a:r>
          </a:p>
          <a:p>
            <a:pPr lvl="1"/>
            <a:r>
              <a:rPr lang="en-US" sz="2856" dirty="0">
                <a:latin typeface="+mj-lt"/>
              </a:rPr>
              <a:t>Exposes the service on each Node’s IP at a static port (the </a:t>
            </a:r>
            <a:r>
              <a:rPr lang="en-US" sz="2856" dirty="0" err="1">
                <a:latin typeface="+mj-lt"/>
              </a:rPr>
              <a:t>NodePort</a:t>
            </a:r>
            <a:r>
              <a:rPr lang="en-US" sz="2856" dirty="0">
                <a:latin typeface="+mj-lt"/>
              </a:rPr>
              <a:t>) </a:t>
            </a:r>
          </a:p>
          <a:p>
            <a:pPr lvl="1"/>
            <a:r>
              <a:rPr lang="en-US" sz="2856" dirty="0">
                <a:latin typeface="+mj-lt"/>
              </a:rPr>
              <a:t>Connect from outside the cluster by requesting &lt;</a:t>
            </a:r>
            <a:r>
              <a:rPr lang="en-US" sz="2856" dirty="0" err="1">
                <a:latin typeface="+mj-lt"/>
              </a:rPr>
              <a:t>NodeIP</a:t>
            </a:r>
            <a:r>
              <a:rPr lang="en-US" sz="2856" dirty="0">
                <a:latin typeface="+mj-lt"/>
              </a:rPr>
              <a:t>&gt;:&lt;</a:t>
            </a:r>
            <a:r>
              <a:rPr lang="en-US" sz="2856" dirty="0" err="1">
                <a:latin typeface="+mj-lt"/>
              </a:rPr>
              <a:t>NodePort</a:t>
            </a:r>
            <a:r>
              <a:rPr lang="en-US" sz="2856" dirty="0">
                <a:latin typeface="+mj-lt"/>
              </a:rPr>
              <a:t>&gt;</a:t>
            </a:r>
          </a:p>
          <a:p>
            <a:r>
              <a:rPr lang="en-US" sz="2856" b="1" dirty="0" err="1"/>
              <a:t>LoadBalancer</a:t>
            </a:r>
            <a:r>
              <a:rPr lang="en-US" sz="2856" dirty="0"/>
              <a:t>: </a:t>
            </a:r>
          </a:p>
          <a:p>
            <a:pPr lvl="1"/>
            <a:r>
              <a:rPr lang="en-US" sz="2856" dirty="0">
                <a:latin typeface="+mj-lt"/>
              </a:rPr>
              <a:t>Exposes the service externally using a cloud provider’s load balancer</a:t>
            </a:r>
          </a:p>
        </p:txBody>
      </p:sp>
      <p:sp>
        <p:nvSpPr>
          <p:cNvPr id="2" name="Title 1"/>
          <p:cNvSpPr>
            <a:spLocks noGrp="1"/>
          </p:cNvSpPr>
          <p:nvPr>
            <p:ph type="title"/>
          </p:nvPr>
        </p:nvSpPr>
        <p:spPr/>
        <p:txBody>
          <a:bodyPr/>
          <a:lstStyle/>
          <a:p>
            <a:r>
              <a:rPr lang="en-US" dirty="0"/>
              <a:t>Service Types</a:t>
            </a:r>
            <a:endParaRPr lang="en-US" sz="39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695649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3930" y="1213174"/>
            <a:ext cx="11885514" cy="3955186"/>
          </a:xfrm>
        </p:spPr>
        <p:txBody>
          <a:bodyPr/>
          <a:lstStyle/>
          <a:p>
            <a:pPr marL="0" indent="0" defTabSz="914224">
              <a:lnSpc>
                <a:spcPct val="100000"/>
              </a:lnSpc>
              <a:spcBef>
                <a:spcPts val="0"/>
              </a:spcBef>
              <a:buSzTx/>
              <a:buNone/>
            </a:pPr>
            <a:r>
              <a:rPr lang="en-US" sz="2000" dirty="0" err="1">
                <a:latin typeface="Consolas" charset="0"/>
                <a:ea typeface="Consolas" charset="0"/>
                <a:cs typeface="Consolas" charset="0"/>
              </a:rPr>
              <a:t>apiVersion</a:t>
            </a:r>
            <a:r>
              <a:rPr lang="en-US" sz="2000" dirty="0">
                <a:latin typeface="Consolas" charset="0"/>
                <a:ea typeface="Consolas" charset="0"/>
                <a:cs typeface="Consolas" charset="0"/>
              </a:rPr>
              <a:t>: v1</a:t>
            </a:r>
          </a:p>
          <a:p>
            <a:pPr marL="0" indent="0" defTabSz="914224">
              <a:lnSpc>
                <a:spcPct val="100000"/>
              </a:lnSpc>
              <a:spcBef>
                <a:spcPts val="0"/>
              </a:spcBef>
              <a:buSzTx/>
              <a:buNone/>
            </a:pPr>
            <a:r>
              <a:rPr lang="en-US" sz="2000" dirty="0">
                <a:latin typeface="Consolas" charset="0"/>
                <a:ea typeface="Consolas" charset="0"/>
                <a:cs typeface="Consolas" charset="0"/>
              </a:rPr>
              <a:t>kind: Service</a:t>
            </a:r>
          </a:p>
          <a:p>
            <a:pPr marL="0" indent="0" defTabSz="914224">
              <a:lnSpc>
                <a:spcPct val="100000"/>
              </a:lnSpc>
              <a:spcBef>
                <a:spcPts val="0"/>
              </a:spcBef>
              <a:buSzTx/>
              <a:buNone/>
            </a:pPr>
            <a:r>
              <a:rPr lang="en-US" sz="2000" dirty="0">
                <a:latin typeface="Consolas" charset="0"/>
                <a:ea typeface="Consolas" charset="0"/>
                <a:cs typeface="Consolas" charset="0"/>
              </a:rPr>
              <a:t>metadata:  </a:t>
            </a:r>
          </a:p>
          <a:p>
            <a:pPr marL="0" indent="0" defTabSz="914224">
              <a:lnSpc>
                <a:spcPct val="100000"/>
              </a:lnSpc>
              <a:spcBef>
                <a:spcPts val="0"/>
              </a:spcBef>
              <a:buSzTx/>
              <a:buNone/>
            </a:pPr>
            <a:r>
              <a:rPr lang="en-US" sz="2000" dirty="0">
                <a:latin typeface="Consolas" charset="0"/>
                <a:ea typeface="Consolas" charset="0"/>
                <a:cs typeface="Consolas" charset="0"/>
              </a:rPr>
              <a:t>  name: my-service</a:t>
            </a:r>
          </a:p>
          <a:p>
            <a:pPr marL="0" indent="0" defTabSz="914224">
              <a:lnSpc>
                <a:spcPct val="100000"/>
              </a:lnSpc>
              <a:spcBef>
                <a:spcPts val="0"/>
              </a:spcBef>
              <a:buSzTx/>
              <a:buNone/>
            </a:pPr>
            <a:r>
              <a:rPr lang="en-US" sz="2000" dirty="0">
                <a:latin typeface="Consolas" charset="0"/>
                <a:ea typeface="Consolas" charset="0"/>
                <a:cs typeface="Consolas" charset="0"/>
              </a:rPr>
              <a:t>spec:  </a:t>
            </a:r>
          </a:p>
          <a:p>
            <a:pPr marL="0" indent="0" defTabSz="914224">
              <a:lnSpc>
                <a:spcPct val="100000"/>
              </a:lnSpc>
              <a:spcBef>
                <a:spcPts val="0"/>
              </a:spcBef>
              <a:buSzTx/>
              <a:buNone/>
            </a:pPr>
            <a:r>
              <a:rPr lang="en-US" sz="2000" dirty="0">
                <a:latin typeface="Consolas" charset="0"/>
                <a:ea typeface="Consolas" charset="0"/>
                <a:cs typeface="Consolas" charset="0"/>
              </a:rPr>
              <a:t>  selector:    </a:t>
            </a:r>
          </a:p>
          <a:p>
            <a:pPr marL="0" indent="0" defTabSz="914224">
              <a:lnSpc>
                <a:spcPct val="100000"/>
              </a:lnSpc>
              <a:spcBef>
                <a:spcPts val="0"/>
              </a:spcBef>
              <a:buSzTx/>
              <a:buNone/>
            </a:pPr>
            <a:r>
              <a:rPr lang="en-US" sz="2000" dirty="0">
                <a:latin typeface="Consolas" charset="0"/>
                <a:ea typeface="Consolas" charset="0"/>
                <a:cs typeface="Consolas" charset="0"/>
              </a:rPr>
              <a:t>    app: </a:t>
            </a:r>
            <a:r>
              <a:rPr lang="en-US" sz="2000" dirty="0" err="1">
                <a:latin typeface="Consolas" charset="0"/>
                <a:ea typeface="Consolas" charset="0"/>
                <a:cs typeface="Consolas" charset="0"/>
              </a:rPr>
              <a:t>MyApp</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type: </a:t>
            </a:r>
            <a:r>
              <a:rPr lang="en-US" sz="2000" dirty="0" err="1">
                <a:latin typeface="Consolas" charset="0"/>
                <a:ea typeface="Consolas" charset="0"/>
                <a:cs typeface="Consolas" charset="0"/>
              </a:rPr>
              <a:t>ClusterIP</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ports:</a:t>
            </a:r>
          </a:p>
          <a:p>
            <a:pPr marL="0" indent="0" defTabSz="914224">
              <a:lnSpc>
                <a:spcPct val="100000"/>
              </a:lnSpc>
              <a:spcBef>
                <a:spcPts val="0"/>
              </a:spcBef>
              <a:buSzTx/>
              <a:buNone/>
            </a:pPr>
            <a:r>
              <a:rPr lang="en-US" sz="2000" dirty="0">
                <a:latin typeface="Consolas" charset="0"/>
                <a:ea typeface="Consolas" charset="0"/>
                <a:cs typeface="Consolas" charset="0"/>
              </a:rPr>
              <a:t>  - protocol: TCP    </a:t>
            </a:r>
          </a:p>
          <a:p>
            <a:pPr marL="0" indent="0" defTabSz="914224">
              <a:lnSpc>
                <a:spcPct val="100000"/>
              </a:lnSpc>
              <a:spcBef>
                <a:spcPts val="0"/>
              </a:spcBef>
              <a:buSzTx/>
              <a:buNone/>
            </a:pPr>
            <a:r>
              <a:rPr lang="en-US" sz="2000" dirty="0">
                <a:latin typeface="Consolas" charset="0"/>
                <a:ea typeface="Consolas" charset="0"/>
                <a:cs typeface="Consolas" charset="0"/>
              </a:rPr>
              <a:t>    port: 80    </a:t>
            </a:r>
          </a:p>
          <a:p>
            <a:pPr marL="0" indent="0" defTabSz="914224">
              <a:lnSpc>
                <a:spcPct val="100000"/>
              </a:lnSpc>
              <a:spcBef>
                <a:spcPts val="0"/>
              </a:spcBef>
              <a:buSzTx/>
              <a:buNone/>
            </a:pPr>
            <a:r>
              <a:rPr lang="en-US" sz="2000" dirty="0">
                <a:latin typeface="Consolas" charset="0"/>
                <a:ea typeface="Consolas" charset="0"/>
                <a:cs typeface="Consolas" charset="0"/>
              </a:rPr>
              <a:t>    </a:t>
            </a:r>
            <a:r>
              <a:rPr lang="en-US" sz="2000" dirty="0" err="1">
                <a:latin typeface="Consolas" charset="0"/>
                <a:ea typeface="Consolas" charset="0"/>
                <a:cs typeface="Consolas" charset="0"/>
              </a:rPr>
              <a:t>targetPort</a:t>
            </a:r>
            <a:r>
              <a:rPr lang="en-US" sz="2000" dirty="0">
                <a:latin typeface="Consolas" charset="0"/>
                <a:ea typeface="Consolas" charset="0"/>
                <a:cs typeface="Consolas" charset="0"/>
              </a:rPr>
              <a:t>: 9376</a:t>
            </a:r>
          </a:p>
        </p:txBody>
      </p:sp>
      <p:sp>
        <p:nvSpPr>
          <p:cNvPr id="2" name="Title 1"/>
          <p:cNvSpPr>
            <a:spLocks noGrp="1"/>
          </p:cNvSpPr>
          <p:nvPr>
            <p:ph type="title"/>
          </p:nvPr>
        </p:nvSpPr>
        <p:spPr/>
        <p:txBody>
          <a:bodyPr/>
          <a:lstStyle/>
          <a:p>
            <a:r>
              <a:rPr lang="en-US" b="1" dirty="0">
                <a:gradFill>
                  <a:gsLst>
                    <a:gs pos="21538">
                      <a:schemeClr val="tx1"/>
                    </a:gs>
                    <a:gs pos="33000">
                      <a:schemeClr val="tx1"/>
                    </a:gs>
                  </a:gsLst>
                  <a:lin ang="5400000" scaled="0"/>
                </a:gradFill>
              </a:rPr>
              <a:t>Kubernetes manifest: Service</a:t>
            </a:r>
            <a:r>
              <a:rPr lang="en-US" b="1" dirty="0"/>
              <a:t/>
            </a:r>
            <a:br>
              <a:rPr lang="en-US" b="1"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71744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9243" y="1714484"/>
            <a:ext cx="3960431" cy="6994524"/>
          </a:xfrm>
          <a:prstGeom prst="rect">
            <a:avLst/>
          </a:prstGeom>
        </p:spPr>
      </p:pic>
    </p:spTree>
    <p:extLst>
      <p:ext uri="{BB962C8B-B14F-4D97-AF65-F5344CB8AC3E}">
        <p14:creationId xmlns:p14="http://schemas.microsoft.com/office/powerpoint/2010/main" val="94076529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5556" y="565213"/>
            <a:ext cx="7362659" cy="6994525"/>
          </a:xfrm>
          <a:prstGeom prst="rect">
            <a:avLst/>
          </a:prstGeom>
        </p:spPr>
      </p:pic>
    </p:spTree>
    <p:extLst>
      <p:ext uri="{BB962C8B-B14F-4D97-AF65-F5344CB8AC3E}">
        <p14:creationId xmlns:p14="http://schemas.microsoft.com/office/powerpoint/2010/main" val="166773746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7802" y="-1"/>
            <a:ext cx="8111617" cy="6994525"/>
          </a:xfrm>
          <a:prstGeom prst="rect">
            <a:avLst/>
          </a:prstGeom>
        </p:spPr>
      </p:pic>
    </p:spTree>
    <p:extLst>
      <p:ext uri="{BB962C8B-B14F-4D97-AF65-F5344CB8AC3E}">
        <p14:creationId xmlns:p14="http://schemas.microsoft.com/office/powerpoint/2010/main" val="70701361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052" y="-1"/>
            <a:ext cx="10878962" cy="6994525"/>
          </a:xfrm>
          <a:prstGeom prst="rect">
            <a:avLst/>
          </a:prstGeom>
        </p:spPr>
      </p:pic>
    </p:spTree>
    <p:extLst>
      <p:ext uri="{BB962C8B-B14F-4D97-AF65-F5344CB8AC3E}">
        <p14:creationId xmlns:p14="http://schemas.microsoft.com/office/powerpoint/2010/main" val="75074122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34" y="-1"/>
            <a:ext cx="12237245" cy="6994525"/>
          </a:xfrm>
          <a:prstGeom prst="rect">
            <a:avLst/>
          </a:prstGeom>
        </p:spPr>
      </p:pic>
    </p:spTree>
    <p:extLst>
      <p:ext uri="{BB962C8B-B14F-4D97-AF65-F5344CB8AC3E}">
        <p14:creationId xmlns:p14="http://schemas.microsoft.com/office/powerpoint/2010/main" val="124135925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34" y="-1"/>
            <a:ext cx="12237245" cy="6994525"/>
          </a:xfrm>
          <a:prstGeom prst="rect">
            <a:avLst/>
          </a:prstGeom>
        </p:spPr>
      </p:pic>
    </p:spTree>
    <p:extLst>
      <p:ext uri="{BB962C8B-B14F-4D97-AF65-F5344CB8AC3E}">
        <p14:creationId xmlns:p14="http://schemas.microsoft.com/office/powerpoint/2010/main" val="72140179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027" y="-1"/>
            <a:ext cx="10485441" cy="6994525"/>
          </a:xfrm>
          <a:prstGeom prst="rect">
            <a:avLst/>
          </a:prstGeom>
        </p:spPr>
      </p:pic>
    </p:spTree>
    <p:extLst>
      <p:ext uri="{BB962C8B-B14F-4D97-AF65-F5344CB8AC3E}">
        <p14:creationId xmlns:p14="http://schemas.microsoft.com/office/powerpoint/2010/main" val="205476444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027" y="-1"/>
            <a:ext cx="10485441" cy="6994525"/>
          </a:xfrm>
          <a:prstGeom prst="rect">
            <a:avLst/>
          </a:prstGeom>
        </p:spPr>
      </p:pic>
    </p:spTree>
    <p:extLst>
      <p:ext uri="{BB962C8B-B14F-4D97-AF65-F5344CB8AC3E}">
        <p14:creationId xmlns:p14="http://schemas.microsoft.com/office/powerpoint/2010/main" val="74146609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angle 234"/>
          <p:cNvSpPr/>
          <p:nvPr/>
        </p:nvSpPr>
        <p:spPr bwMode="auto">
          <a:xfrm>
            <a:off x="280244" y="1235397"/>
            <a:ext cx="6019421" cy="308659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ea typeface="Segoe UI" pitchFamily="34" charset="0"/>
                <a:cs typeface="Segoe UI" pitchFamily="34" charset="0"/>
              </a:rPr>
              <a:t>Past</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Long application cycles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Monolithic apps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Servers and VMs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Less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Distinct infrastructure and operations teams</a:t>
            </a:r>
          </a:p>
        </p:txBody>
      </p:sp>
      <p:sp>
        <p:nvSpPr>
          <p:cNvPr id="236" name="Rectangle 235"/>
          <p:cNvSpPr/>
          <p:nvPr/>
        </p:nvSpPr>
        <p:spPr bwMode="auto">
          <a:xfrm>
            <a:off x="6299667" y="1235397"/>
            <a:ext cx="5918470" cy="3086591"/>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cs typeface="Segoe UI" pitchFamily="34" charset="0"/>
              </a:rPr>
              <a:t>Today</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Rapid innovation</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Loosely-coupled apps and microservices </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Serverless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Big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Service-focused DevOps teams</a:t>
            </a:r>
          </a:p>
        </p:txBody>
      </p:sp>
      <p:sp>
        <p:nvSpPr>
          <p:cNvPr id="240" name="Rectangle 239"/>
          <p:cNvSpPr/>
          <p:nvPr/>
        </p:nvSpPr>
        <p:spPr bwMode="auto">
          <a:xfrm>
            <a:off x="12123899" y="1212237"/>
            <a:ext cx="274404" cy="32123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1" name="Group 240"/>
          <p:cNvGrpSpPr/>
          <p:nvPr/>
        </p:nvGrpSpPr>
        <p:grpSpPr>
          <a:xfrm>
            <a:off x="2065280" y="4122057"/>
            <a:ext cx="2252804" cy="2046433"/>
            <a:chOff x="7175501" y="2655977"/>
            <a:chExt cx="4432300" cy="4026273"/>
          </a:xfrm>
        </p:grpSpPr>
        <p:sp>
          <p:nvSpPr>
            <p:cNvPr id="242" name="Freeform 241"/>
            <p:cNvSpPr>
              <a:spLocks noEditPoints="1"/>
            </p:cNvSpPr>
            <p:nvPr/>
          </p:nvSpPr>
          <p:spPr bwMode="black">
            <a:xfrm>
              <a:off x="762903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3" name="Freeform 242"/>
            <p:cNvSpPr>
              <a:spLocks noEditPoints="1"/>
            </p:cNvSpPr>
            <p:nvPr/>
          </p:nvSpPr>
          <p:spPr bwMode="black">
            <a:xfrm>
              <a:off x="8585023"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4" name="Freeform 243"/>
            <p:cNvSpPr>
              <a:spLocks noEditPoints="1"/>
            </p:cNvSpPr>
            <p:nvPr/>
          </p:nvSpPr>
          <p:spPr bwMode="black">
            <a:xfrm>
              <a:off x="9532530"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5" name="Freeform 244"/>
            <p:cNvSpPr>
              <a:spLocks noEditPoints="1"/>
            </p:cNvSpPr>
            <p:nvPr/>
          </p:nvSpPr>
          <p:spPr bwMode="black">
            <a:xfrm>
              <a:off x="1049699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6" name="Group 245"/>
            <p:cNvGrpSpPr/>
            <p:nvPr/>
          </p:nvGrpSpPr>
          <p:grpSpPr>
            <a:xfrm>
              <a:off x="8536042" y="5353483"/>
              <a:ext cx="2215581" cy="426650"/>
              <a:chOff x="8409042" y="5353483"/>
              <a:chExt cx="2215581" cy="426650"/>
            </a:xfrm>
          </p:grpSpPr>
          <p:sp>
            <p:nvSpPr>
              <p:cNvPr id="305" name="Rectangle 304"/>
              <p:cNvSpPr/>
              <p:nvPr/>
            </p:nvSpPr>
            <p:spPr bwMode="auto">
              <a:xfrm>
                <a:off x="10421206"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6" name="Rectangle 305"/>
              <p:cNvSpPr/>
              <p:nvPr/>
            </p:nvSpPr>
            <p:spPr bwMode="auto">
              <a:xfrm>
                <a:off x="9434917"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7" name="Rectangle 306"/>
              <p:cNvSpPr/>
              <p:nvPr/>
            </p:nvSpPr>
            <p:spPr bwMode="auto">
              <a:xfrm>
                <a:off x="8409042"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47" name="Rectangle 246"/>
            <p:cNvSpPr/>
            <p:nvPr/>
          </p:nvSpPr>
          <p:spPr bwMode="auto">
            <a:xfrm>
              <a:off x="7175501" y="6638848"/>
              <a:ext cx="4432300" cy="43402"/>
            </a:xfrm>
            <a:prstGeom prst="rect">
              <a:avLst/>
            </a:prstGeom>
            <a:solidFill>
              <a:srgbClr val="D2D2D2">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 name="Freeform 247"/>
            <p:cNvSpPr>
              <a:spLocks noEditPoints="1"/>
            </p:cNvSpPr>
            <p:nvPr/>
          </p:nvSpPr>
          <p:spPr bwMode="black">
            <a:xfrm>
              <a:off x="7956968"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49" name="Straight Connector 248"/>
            <p:cNvCxnSpPr/>
            <p:nvPr/>
          </p:nvCxnSpPr>
          <p:spPr>
            <a:xfrm flipV="1">
              <a:off x="8386174" y="3645257"/>
              <a:ext cx="0" cy="1193825"/>
            </a:xfrm>
            <a:prstGeom prst="line">
              <a:avLst/>
            </a:prstGeom>
            <a:noFill/>
            <a:ln w="34925" cap="flat" cmpd="sng" algn="ctr">
              <a:solidFill>
                <a:srgbClr val="505050"/>
              </a:solidFill>
              <a:prstDash val="sysDot"/>
              <a:headEnd type="none"/>
              <a:tailEnd type="none"/>
            </a:ln>
            <a:effectLst/>
          </p:spPr>
        </p:cxnSp>
        <p:sp>
          <p:nvSpPr>
            <p:cNvPr id="250" name="Oval 5"/>
            <p:cNvSpPr>
              <a:spLocks noChangeArrowheads="1"/>
            </p:cNvSpPr>
            <p:nvPr/>
          </p:nvSpPr>
          <p:spPr bwMode="auto">
            <a:xfrm>
              <a:off x="7965199"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51" name="Freeform 6"/>
            <p:cNvSpPr>
              <a:spLocks/>
            </p:cNvSpPr>
            <p:nvPr/>
          </p:nvSpPr>
          <p:spPr bwMode="auto">
            <a:xfrm>
              <a:off x="8158832"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2" name="Freeform 7"/>
            <p:cNvSpPr>
              <a:spLocks/>
            </p:cNvSpPr>
            <p:nvPr/>
          </p:nvSpPr>
          <p:spPr bwMode="auto">
            <a:xfrm>
              <a:off x="8378826"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53" name="Freeform 8"/>
            <p:cNvSpPr>
              <a:spLocks/>
            </p:cNvSpPr>
            <p:nvPr/>
          </p:nvSpPr>
          <p:spPr bwMode="auto">
            <a:xfrm>
              <a:off x="8158832"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4" name="Oval 5"/>
            <p:cNvSpPr>
              <a:spLocks noChangeArrowheads="1"/>
            </p:cNvSpPr>
            <p:nvPr/>
          </p:nvSpPr>
          <p:spPr bwMode="auto">
            <a:xfrm>
              <a:off x="8078707"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5" name="Freeform 10"/>
            <p:cNvSpPr>
              <a:spLocks noEditPoints="1"/>
            </p:cNvSpPr>
            <p:nvPr/>
          </p:nvSpPr>
          <p:spPr bwMode="auto">
            <a:xfrm>
              <a:off x="8298225"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6" name="Rectangle 11"/>
            <p:cNvSpPr>
              <a:spLocks noChangeArrowheads="1"/>
            </p:cNvSpPr>
            <p:nvPr/>
          </p:nvSpPr>
          <p:spPr bwMode="auto">
            <a:xfrm>
              <a:off x="8350146"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7" name="Rectangle 256"/>
            <p:cNvSpPr/>
            <p:nvPr/>
          </p:nvSpPr>
          <p:spPr bwMode="auto">
            <a:xfrm>
              <a:off x="8430206"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Rectangle 257"/>
            <p:cNvSpPr/>
            <p:nvPr/>
          </p:nvSpPr>
          <p:spPr bwMode="auto">
            <a:xfrm>
              <a:off x="8490751"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9" name="Rectangle 258"/>
            <p:cNvSpPr/>
            <p:nvPr/>
          </p:nvSpPr>
          <p:spPr bwMode="auto">
            <a:xfrm rot="5400000">
              <a:off x="8451097"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Rectangle 259"/>
            <p:cNvSpPr/>
            <p:nvPr/>
          </p:nvSpPr>
          <p:spPr bwMode="auto">
            <a:xfrm rot="5400000">
              <a:off x="8478272"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Oval 260"/>
            <p:cNvSpPr/>
            <p:nvPr/>
          </p:nvSpPr>
          <p:spPr bwMode="auto">
            <a:xfrm>
              <a:off x="8423061"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2" name="Oval 261"/>
            <p:cNvSpPr/>
            <p:nvPr/>
          </p:nvSpPr>
          <p:spPr bwMode="auto">
            <a:xfrm>
              <a:off x="8483862"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Rectangle 262"/>
            <p:cNvSpPr/>
            <p:nvPr/>
          </p:nvSpPr>
          <p:spPr bwMode="auto">
            <a:xfrm>
              <a:off x="8410653"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4" name="Rectangle 263"/>
            <p:cNvSpPr/>
            <p:nvPr/>
          </p:nvSpPr>
          <p:spPr bwMode="auto">
            <a:xfrm>
              <a:off x="8470993"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Rectangle 264"/>
            <p:cNvSpPr/>
            <p:nvPr/>
          </p:nvSpPr>
          <p:spPr bwMode="auto">
            <a:xfrm>
              <a:off x="8531915"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Flowchart: Magnetic Disk 86"/>
            <p:cNvSpPr/>
            <p:nvPr/>
          </p:nvSpPr>
          <p:spPr bwMode="auto">
            <a:xfrm>
              <a:off x="8195936"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Freeform 266"/>
            <p:cNvSpPr>
              <a:spLocks noEditPoints="1"/>
            </p:cNvSpPr>
            <p:nvPr/>
          </p:nvSpPr>
          <p:spPr bwMode="black">
            <a:xfrm>
              <a:off x="8986285"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68" name="Straight Connector 267"/>
            <p:cNvCxnSpPr/>
            <p:nvPr/>
          </p:nvCxnSpPr>
          <p:spPr>
            <a:xfrm flipV="1">
              <a:off x="9415491" y="3645257"/>
              <a:ext cx="0" cy="1193825"/>
            </a:xfrm>
            <a:prstGeom prst="line">
              <a:avLst/>
            </a:prstGeom>
            <a:noFill/>
            <a:ln w="34925" cap="flat" cmpd="sng" algn="ctr">
              <a:solidFill>
                <a:srgbClr val="505050"/>
              </a:solidFill>
              <a:prstDash val="sysDot"/>
              <a:headEnd type="none"/>
              <a:tailEnd type="none"/>
            </a:ln>
            <a:effectLst/>
          </p:spPr>
        </p:cxnSp>
        <p:sp>
          <p:nvSpPr>
            <p:cNvPr id="269" name="Oval 5"/>
            <p:cNvSpPr>
              <a:spLocks noChangeArrowheads="1"/>
            </p:cNvSpPr>
            <p:nvPr/>
          </p:nvSpPr>
          <p:spPr bwMode="auto">
            <a:xfrm>
              <a:off x="8994516"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70" name="Freeform 6"/>
            <p:cNvSpPr>
              <a:spLocks/>
            </p:cNvSpPr>
            <p:nvPr/>
          </p:nvSpPr>
          <p:spPr bwMode="auto">
            <a:xfrm>
              <a:off x="9188149"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1" name="Freeform 7"/>
            <p:cNvSpPr>
              <a:spLocks/>
            </p:cNvSpPr>
            <p:nvPr/>
          </p:nvSpPr>
          <p:spPr bwMode="auto">
            <a:xfrm>
              <a:off x="9408143"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72" name="Freeform 8"/>
            <p:cNvSpPr>
              <a:spLocks/>
            </p:cNvSpPr>
            <p:nvPr/>
          </p:nvSpPr>
          <p:spPr bwMode="auto">
            <a:xfrm>
              <a:off x="9188149"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3" name="Oval 5"/>
            <p:cNvSpPr>
              <a:spLocks noChangeArrowheads="1"/>
            </p:cNvSpPr>
            <p:nvPr/>
          </p:nvSpPr>
          <p:spPr bwMode="auto">
            <a:xfrm>
              <a:off x="9108024"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4" name="Freeform 10"/>
            <p:cNvSpPr>
              <a:spLocks noEditPoints="1"/>
            </p:cNvSpPr>
            <p:nvPr/>
          </p:nvSpPr>
          <p:spPr bwMode="auto">
            <a:xfrm>
              <a:off x="9327542"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5" name="Rectangle 11"/>
            <p:cNvSpPr>
              <a:spLocks noChangeArrowheads="1"/>
            </p:cNvSpPr>
            <p:nvPr/>
          </p:nvSpPr>
          <p:spPr bwMode="auto">
            <a:xfrm>
              <a:off x="9379463"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6" name="Rectangle 275"/>
            <p:cNvSpPr/>
            <p:nvPr/>
          </p:nvSpPr>
          <p:spPr bwMode="auto">
            <a:xfrm>
              <a:off x="9459523"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7" name="Rectangle 276"/>
            <p:cNvSpPr/>
            <p:nvPr/>
          </p:nvSpPr>
          <p:spPr bwMode="auto">
            <a:xfrm>
              <a:off x="9520068"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Rectangle 277"/>
            <p:cNvSpPr/>
            <p:nvPr/>
          </p:nvSpPr>
          <p:spPr bwMode="auto">
            <a:xfrm rot="5400000">
              <a:off x="9480414"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9" name="Rectangle 278"/>
            <p:cNvSpPr/>
            <p:nvPr/>
          </p:nvSpPr>
          <p:spPr bwMode="auto">
            <a:xfrm rot="5400000">
              <a:off x="9507589"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0" name="Oval 279"/>
            <p:cNvSpPr/>
            <p:nvPr/>
          </p:nvSpPr>
          <p:spPr bwMode="auto">
            <a:xfrm>
              <a:off x="9452378"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1" name="Oval 280"/>
            <p:cNvSpPr/>
            <p:nvPr/>
          </p:nvSpPr>
          <p:spPr bwMode="auto">
            <a:xfrm>
              <a:off x="9513179"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2" name="Rectangle 281"/>
            <p:cNvSpPr/>
            <p:nvPr/>
          </p:nvSpPr>
          <p:spPr bwMode="auto">
            <a:xfrm>
              <a:off x="9439970"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3" name="Rectangle 282"/>
            <p:cNvSpPr/>
            <p:nvPr/>
          </p:nvSpPr>
          <p:spPr bwMode="auto">
            <a:xfrm>
              <a:off x="9500310"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4" name="Rectangle 283"/>
            <p:cNvSpPr/>
            <p:nvPr/>
          </p:nvSpPr>
          <p:spPr bwMode="auto">
            <a:xfrm>
              <a:off x="9561232"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5" name="Flowchart: Magnetic Disk 86"/>
            <p:cNvSpPr/>
            <p:nvPr/>
          </p:nvSpPr>
          <p:spPr bwMode="auto">
            <a:xfrm>
              <a:off x="9225253"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Freeform 285"/>
            <p:cNvSpPr>
              <a:spLocks noEditPoints="1"/>
            </p:cNvSpPr>
            <p:nvPr/>
          </p:nvSpPr>
          <p:spPr bwMode="black">
            <a:xfrm>
              <a:off x="9982931"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87" name="Straight Connector 286"/>
            <p:cNvCxnSpPr/>
            <p:nvPr/>
          </p:nvCxnSpPr>
          <p:spPr>
            <a:xfrm flipV="1">
              <a:off x="10412138" y="3645257"/>
              <a:ext cx="0" cy="1193825"/>
            </a:xfrm>
            <a:prstGeom prst="line">
              <a:avLst/>
            </a:prstGeom>
            <a:noFill/>
            <a:ln w="34925" cap="flat" cmpd="sng" algn="ctr">
              <a:solidFill>
                <a:srgbClr val="505050"/>
              </a:solidFill>
              <a:prstDash val="sysDot"/>
              <a:headEnd type="none"/>
              <a:tailEnd type="none"/>
            </a:ln>
            <a:effectLst/>
          </p:spPr>
        </p:cxnSp>
        <p:sp>
          <p:nvSpPr>
            <p:cNvPr id="288" name="Oval 5"/>
            <p:cNvSpPr>
              <a:spLocks noChangeArrowheads="1"/>
            </p:cNvSpPr>
            <p:nvPr/>
          </p:nvSpPr>
          <p:spPr bwMode="auto">
            <a:xfrm>
              <a:off x="9991163"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89" name="Freeform 6"/>
            <p:cNvSpPr>
              <a:spLocks/>
            </p:cNvSpPr>
            <p:nvPr/>
          </p:nvSpPr>
          <p:spPr bwMode="auto">
            <a:xfrm>
              <a:off x="10184796"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0" name="Freeform 7"/>
            <p:cNvSpPr>
              <a:spLocks/>
            </p:cNvSpPr>
            <p:nvPr/>
          </p:nvSpPr>
          <p:spPr bwMode="auto">
            <a:xfrm>
              <a:off x="10404790"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91" name="Freeform 8"/>
            <p:cNvSpPr>
              <a:spLocks/>
            </p:cNvSpPr>
            <p:nvPr/>
          </p:nvSpPr>
          <p:spPr bwMode="auto">
            <a:xfrm>
              <a:off x="10184796"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2" name="Oval 5"/>
            <p:cNvSpPr>
              <a:spLocks noChangeArrowheads="1"/>
            </p:cNvSpPr>
            <p:nvPr/>
          </p:nvSpPr>
          <p:spPr bwMode="auto">
            <a:xfrm>
              <a:off x="10104670"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3" name="Freeform 10"/>
            <p:cNvSpPr>
              <a:spLocks noEditPoints="1"/>
            </p:cNvSpPr>
            <p:nvPr/>
          </p:nvSpPr>
          <p:spPr bwMode="auto">
            <a:xfrm>
              <a:off x="10324189"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4" name="Rectangle 11"/>
            <p:cNvSpPr>
              <a:spLocks noChangeArrowheads="1"/>
            </p:cNvSpPr>
            <p:nvPr/>
          </p:nvSpPr>
          <p:spPr bwMode="auto">
            <a:xfrm>
              <a:off x="10376110"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5" name="Rectangle 294"/>
            <p:cNvSpPr/>
            <p:nvPr/>
          </p:nvSpPr>
          <p:spPr bwMode="auto">
            <a:xfrm>
              <a:off x="10456170"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6" name="Rectangle 295"/>
            <p:cNvSpPr/>
            <p:nvPr/>
          </p:nvSpPr>
          <p:spPr bwMode="auto">
            <a:xfrm>
              <a:off x="10516715"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7" name="Rectangle 296"/>
            <p:cNvSpPr/>
            <p:nvPr/>
          </p:nvSpPr>
          <p:spPr bwMode="auto">
            <a:xfrm rot="5400000">
              <a:off x="10477061"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8" name="Rectangle 297"/>
            <p:cNvSpPr/>
            <p:nvPr/>
          </p:nvSpPr>
          <p:spPr bwMode="auto">
            <a:xfrm rot="5400000">
              <a:off x="10504236"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9" name="Oval 298"/>
            <p:cNvSpPr/>
            <p:nvPr/>
          </p:nvSpPr>
          <p:spPr bwMode="auto">
            <a:xfrm>
              <a:off x="10449024"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0" name="Oval 299"/>
            <p:cNvSpPr/>
            <p:nvPr/>
          </p:nvSpPr>
          <p:spPr bwMode="auto">
            <a:xfrm>
              <a:off x="10509825"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1" name="Rectangle 300"/>
            <p:cNvSpPr/>
            <p:nvPr/>
          </p:nvSpPr>
          <p:spPr bwMode="auto">
            <a:xfrm>
              <a:off x="10436617"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2" name="Rectangle 301"/>
            <p:cNvSpPr/>
            <p:nvPr/>
          </p:nvSpPr>
          <p:spPr bwMode="auto">
            <a:xfrm>
              <a:off x="10496957"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3" name="Rectangle 302"/>
            <p:cNvSpPr/>
            <p:nvPr/>
          </p:nvSpPr>
          <p:spPr bwMode="auto">
            <a:xfrm>
              <a:off x="10557878"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4" name="Flowchart: Magnetic Disk 86"/>
            <p:cNvSpPr/>
            <p:nvPr/>
          </p:nvSpPr>
          <p:spPr bwMode="auto">
            <a:xfrm>
              <a:off x="10221900"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12" name="Freeform 5"/>
          <p:cNvSpPr>
            <a:spLocks noEditPoints="1"/>
          </p:cNvSpPr>
          <p:nvPr/>
        </p:nvSpPr>
        <p:spPr bwMode="auto">
          <a:xfrm>
            <a:off x="5804200" y="4503114"/>
            <a:ext cx="963725" cy="963722"/>
          </a:xfrm>
          <a:custGeom>
            <a:avLst/>
            <a:gdLst>
              <a:gd name="T0" fmla="*/ 1389 w 2352"/>
              <a:gd name="T1" fmla="*/ 1058 h 2353"/>
              <a:gd name="T2" fmla="*/ 1026 w 2352"/>
              <a:gd name="T3" fmla="*/ 726 h 2353"/>
              <a:gd name="T4" fmla="*/ 1326 w 2352"/>
              <a:gd name="T5" fmla="*/ 726 h 2353"/>
              <a:gd name="T6" fmla="*/ 1815 w 2352"/>
              <a:gd name="T7" fmla="*/ 1184 h 2353"/>
              <a:gd name="T8" fmla="*/ 1326 w 2352"/>
              <a:gd name="T9" fmla="*/ 1642 h 2353"/>
              <a:gd name="T10" fmla="*/ 1026 w 2352"/>
              <a:gd name="T11" fmla="*/ 1642 h 2353"/>
              <a:gd name="T12" fmla="*/ 1389 w 2352"/>
              <a:gd name="T13" fmla="*/ 1295 h 2353"/>
              <a:gd name="T14" fmla="*/ 568 w 2352"/>
              <a:gd name="T15" fmla="*/ 1295 h 2353"/>
              <a:gd name="T16" fmla="*/ 568 w 2352"/>
              <a:gd name="T17" fmla="*/ 1058 h 2353"/>
              <a:gd name="T18" fmla="*/ 1389 w 2352"/>
              <a:gd name="T19" fmla="*/ 1058 h 2353"/>
              <a:gd name="T20" fmla="*/ 1389 w 2352"/>
              <a:gd name="T21" fmla="*/ 1058 h 2353"/>
              <a:gd name="T22" fmla="*/ 1168 w 2352"/>
              <a:gd name="T23" fmla="*/ 142 h 2353"/>
              <a:gd name="T24" fmla="*/ 2210 w 2352"/>
              <a:gd name="T25" fmla="*/ 1184 h 2353"/>
              <a:gd name="T26" fmla="*/ 1168 w 2352"/>
              <a:gd name="T27" fmla="*/ 2210 h 2353"/>
              <a:gd name="T28" fmla="*/ 142 w 2352"/>
              <a:gd name="T29" fmla="*/ 1184 h 2353"/>
              <a:gd name="T30" fmla="*/ 1168 w 2352"/>
              <a:gd name="T31" fmla="*/ 142 h 2353"/>
              <a:gd name="T32" fmla="*/ 1168 w 2352"/>
              <a:gd name="T33" fmla="*/ 0 h 2353"/>
              <a:gd name="T34" fmla="*/ 0 w 2352"/>
              <a:gd name="T35" fmla="*/ 1184 h 2353"/>
              <a:gd name="T36" fmla="*/ 1168 w 2352"/>
              <a:gd name="T37" fmla="*/ 2353 h 2353"/>
              <a:gd name="T38" fmla="*/ 2352 w 2352"/>
              <a:gd name="T39" fmla="*/ 1184 h 2353"/>
              <a:gd name="T40" fmla="*/ 1168 w 2352"/>
              <a:gd name="T41" fmla="*/ 0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52" h="2353">
                <a:moveTo>
                  <a:pt x="1389" y="1058"/>
                </a:moveTo>
                <a:cubicBezTo>
                  <a:pt x="1026" y="726"/>
                  <a:pt x="1026" y="726"/>
                  <a:pt x="1026" y="726"/>
                </a:cubicBezTo>
                <a:cubicBezTo>
                  <a:pt x="1326" y="726"/>
                  <a:pt x="1326" y="726"/>
                  <a:pt x="1326" y="726"/>
                </a:cubicBezTo>
                <a:cubicBezTo>
                  <a:pt x="1815" y="1184"/>
                  <a:pt x="1815" y="1184"/>
                  <a:pt x="1815" y="1184"/>
                </a:cubicBezTo>
                <a:cubicBezTo>
                  <a:pt x="1326" y="1642"/>
                  <a:pt x="1326" y="1642"/>
                  <a:pt x="1326" y="1642"/>
                </a:cubicBezTo>
                <a:cubicBezTo>
                  <a:pt x="1026" y="1642"/>
                  <a:pt x="1026" y="1642"/>
                  <a:pt x="1026" y="1642"/>
                </a:cubicBezTo>
                <a:cubicBezTo>
                  <a:pt x="1389" y="1295"/>
                  <a:pt x="1389" y="1295"/>
                  <a:pt x="1389" y="1295"/>
                </a:cubicBezTo>
                <a:cubicBezTo>
                  <a:pt x="568" y="1295"/>
                  <a:pt x="568" y="1295"/>
                  <a:pt x="568" y="1295"/>
                </a:cubicBezTo>
                <a:cubicBezTo>
                  <a:pt x="568" y="1058"/>
                  <a:pt x="568" y="1058"/>
                  <a:pt x="568" y="1058"/>
                </a:cubicBezTo>
                <a:cubicBezTo>
                  <a:pt x="1389" y="1058"/>
                  <a:pt x="1389" y="1058"/>
                  <a:pt x="1389" y="1058"/>
                </a:cubicBezTo>
                <a:cubicBezTo>
                  <a:pt x="1389" y="1058"/>
                  <a:pt x="1389" y="1058"/>
                  <a:pt x="1389" y="1058"/>
                </a:cubicBezTo>
                <a:close/>
                <a:moveTo>
                  <a:pt x="1168" y="142"/>
                </a:moveTo>
                <a:cubicBezTo>
                  <a:pt x="1737" y="142"/>
                  <a:pt x="2210" y="616"/>
                  <a:pt x="2210" y="1184"/>
                </a:cubicBezTo>
                <a:cubicBezTo>
                  <a:pt x="2210" y="1753"/>
                  <a:pt x="1737" y="2210"/>
                  <a:pt x="1168" y="2210"/>
                </a:cubicBezTo>
                <a:cubicBezTo>
                  <a:pt x="600" y="2210"/>
                  <a:pt x="142" y="1753"/>
                  <a:pt x="142" y="1184"/>
                </a:cubicBezTo>
                <a:cubicBezTo>
                  <a:pt x="142" y="616"/>
                  <a:pt x="600" y="142"/>
                  <a:pt x="1168" y="142"/>
                </a:cubicBezTo>
                <a:moveTo>
                  <a:pt x="1168" y="0"/>
                </a:moveTo>
                <a:cubicBezTo>
                  <a:pt x="521" y="0"/>
                  <a:pt x="0" y="521"/>
                  <a:pt x="0" y="1184"/>
                </a:cubicBezTo>
                <a:cubicBezTo>
                  <a:pt x="0" y="1832"/>
                  <a:pt x="521" y="2353"/>
                  <a:pt x="1168" y="2353"/>
                </a:cubicBezTo>
                <a:cubicBezTo>
                  <a:pt x="1831" y="2353"/>
                  <a:pt x="2352" y="1832"/>
                  <a:pt x="2352" y="1184"/>
                </a:cubicBezTo>
                <a:cubicBezTo>
                  <a:pt x="2352" y="521"/>
                  <a:pt x="1831" y="0"/>
                  <a:pt x="1168" y="0"/>
                </a:cubicBezTo>
              </a:path>
            </a:pathLst>
          </a:custGeom>
          <a:solidFill>
            <a:srgbClr val="969696"/>
          </a:solidFill>
          <a:ln>
            <a:no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3" name="Freeform 9"/>
          <p:cNvSpPr>
            <a:spLocks/>
          </p:cNvSpPr>
          <p:nvPr/>
        </p:nvSpPr>
        <p:spPr bwMode="auto">
          <a:xfrm>
            <a:off x="7922833" y="4786085"/>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4" name="Freeform 9"/>
          <p:cNvSpPr>
            <a:spLocks/>
          </p:cNvSpPr>
          <p:nvPr/>
        </p:nvSpPr>
        <p:spPr bwMode="auto">
          <a:xfrm>
            <a:off x="9462209" y="4624882"/>
            <a:ext cx="1287971" cy="71332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5" name="Freeform 9"/>
          <p:cNvSpPr>
            <a:spLocks/>
          </p:cNvSpPr>
          <p:nvPr/>
        </p:nvSpPr>
        <p:spPr bwMode="auto">
          <a:xfrm>
            <a:off x="8811208" y="5281979"/>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 name="TextBox 2"/>
          <p:cNvSpPr txBox="1"/>
          <p:nvPr/>
        </p:nvSpPr>
        <p:spPr>
          <a:xfrm>
            <a:off x="2115728" y="6151228"/>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Servers</a:t>
            </a:r>
          </a:p>
        </p:txBody>
      </p:sp>
      <p:sp>
        <p:nvSpPr>
          <p:cNvPr id="82" name="TextBox 81"/>
          <p:cNvSpPr txBox="1"/>
          <p:nvPr/>
        </p:nvSpPr>
        <p:spPr>
          <a:xfrm>
            <a:off x="8386248" y="6160541"/>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Services</a:t>
            </a:r>
          </a:p>
        </p:txBody>
      </p:sp>
      <p:sp>
        <p:nvSpPr>
          <p:cNvPr id="4" name="Title 3"/>
          <p:cNvSpPr>
            <a:spLocks noGrp="1"/>
          </p:cNvSpPr>
          <p:nvPr>
            <p:ph type="title"/>
          </p:nvPr>
        </p:nvSpPr>
        <p:spPr/>
        <p:txBody>
          <a:bodyPr/>
          <a:lstStyle/>
          <a:p>
            <a:r>
              <a:rPr lang="en-US"/>
              <a:t>Our world is changing</a:t>
            </a:r>
            <a:endParaRPr lang="en-US" dirty="0"/>
          </a:p>
        </p:txBody>
      </p:sp>
    </p:spTree>
    <p:extLst>
      <p:ext uri="{BB962C8B-B14F-4D97-AF65-F5344CB8AC3E}">
        <p14:creationId xmlns:p14="http://schemas.microsoft.com/office/powerpoint/2010/main" val="1692791832"/>
      </p:ext>
    </p:extLst>
  </p:cSld>
  <p:clrMapOvr>
    <a:masterClrMapping/>
  </p:clrMapOvr>
  <p:transition spd="med">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306369"/>
            <a:ext cx="11885514" cy="4595026"/>
          </a:xfrm>
        </p:spPr>
        <p:txBody>
          <a:bodyPr/>
          <a:lstStyle/>
          <a:p>
            <a:r>
              <a:rPr lang="en-US" dirty="0"/>
              <a:t>Allow for multiple virtual clusters backed by the same physical cluster</a:t>
            </a:r>
          </a:p>
          <a:p>
            <a:r>
              <a:rPr lang="en-US" dirty="0"/>
              <a:t>Logical separation</a:t>
            </a:r>
          </a:p>
          <a:p>
            <a:r>
              <a:rPr lang="en-US" dirty="0"/>
              <a:t>Namespace used in FQDN of Kubernetes services</a:t>
            </a:r>
          </a:p>
          <a:p>
            <a:pPr lvl="1"/>
            <a:r>
              <a:rPr lang="en-US" dirty="0" err="1"/>
              <a:t>Eg</a:t>
            </a:r>
            <a:r>
              <a:rPr lang="en-US" dirty="0"/>
              <a:t> -  &lt;service-name&gt;.&lt;namespace-name&gt;.</a:t>
            </a:r>
            <a:r>
              <a:rPr lang="en-US" dirty="0" err="1"/>
              <a:t>svc.cluster.local</a:t>
            </a:r>
            <a:endParaRPr lang="en-US" dirty="0"/>
          </a:p>
          <a:p>
            <a:r>
              <a:rPr lang="en-US" dirty="0"/>
              <a:t>Every Kubernetes resource type is scoped to a namespace (except for nodes, </a:t>
            </a:r>
            <a:r>
              <a:rPr lang="en-US" dirty="0" err="1"/>
              <a:t>persistentVolumes</a:t>
            </a:r>
            <a:r>
              <a:rPr lang="en-US" dirty="0"/>
              <a:t>, etc.)</a:t>
            </a:r>
          </a:p>
          <a:p>
            <a:r>
              <a:rPr lang="en-US" dirty="0"/>
              <a:t>Intended for environments with many users, teams, projects</a:t>
            </a:r>
          </a:p>
        </p:txBody>
      </p:sp>
      <p:sp>
        <p:nvSpPr>
          <p:cNvPr id="2" name="Title 1"/>
          <p:cNvSpPr>
            <a:spLocks noGrp="1"/>
          </p:cNvSpPr>
          <p:nvPr>
            <p:ph type="title"/>
          </p:nvPr>
        </p:nvSpPr>
        <p:spPr/>
        <p:txBody>
          <a:bodyPr/>
          <a:lstStyle/>
          <a:p>
            <a:r>
              <a:rPr lang="en-US" b="1" dirty="0"/>
              <a:t>Namespaces</a:t>
            </a: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200905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306369"/>
            <a:ext cx="11885514" cy="5151449"/>
          </a:xfrm>
        </p:spPr>
        <p:txBody>
          <a:bodyPr/>
          <a:lstStyle/>
          <a:p>
            <a:r>
              <a:rPr lang="en-US" dirty="0"/>
              <a:t>Not related CSS</a:t>
            </a:r>
            <a:r>
              <a:rPr lang="mr-IN" dirty="0"/>
              <a:t>…</a:t>
            </a:r>
            <a:r>
              <a:rPr lang="en-US" dirty="0"/>
              <a:t>I promise</a:t>
            </a:r>
          </a:p>
          <a:p>
            <a:r>
              <a:rPr lang="en-US" dirty="0"/>
              <a:t>Labels are key/value pairs for any API object in Kubernetes</a:t>
            </a:r>
          </a:p>
          <a:p>
            <a:r>
              <a:rPr lang="en-US" dirty="0"/>
              <a:t>”Label selectors” == queries against labels to match objects</a:t>
            </a:r>
          </a:p>
          <a:p>
            <a:r>
              <a:rPr lang="en-US" dirty="0"/>
              <a:t>Use cases:</a:t>
            </a:r>
          </a:p>
          <a:p>
            <a:pPr lvl="1"/>
            <a:r>
              <a:rPr lang="en-US" dirty="0"/>
              <a:t>Associating pods to a service</a:t>
            </a:r>
          </a:p>
          <a:p>
            <a:pPr lvl="1"/>
            <a:r>
              <a:rPr lang="en-US" dirty="0"/>
              <a:t>Pinning workloads to specific nodes </a:t>
            </a:r>
          </a:p>
          <a:p>
            <a:pPr lvl="1"/>
            <a:r>
              <a:rPr lang="en-US" dirty="0"/>
              <a:t>Selecting a subset of resources</a:t>
            </a:r>
          </a:p>
          <a:p>
            <a:endParaRPr lang="en-US" dirty="0"/>
          </a:p>
          <a:p>
            <a:endParaRPr lang="en-US" dirty="0"/>
          </a:p>
        </p:txBody>
      </p:sp>
      <p:sp>
        <p:nvSpPr>
          <p:cNvPr id="2" name="Title 1"/>
          <p:cNvSpPr>
            <a:spLocks noGrp="1"/>
          </p:cNvSpPr>
          <p:nvPr>
            <p:ph type="title"/>
          </p:nvPr>
        </p:nvSpPr>
        <p:spPr/>
        <p:txBody>
          <a:bodyPr/>
          <a:lstStyle/>
          <a:p>
            <a:r>
              <a:rPr lang="en-US" b="1" dirty="0"/>
              <a:t>Labels and Selectors</a:t>
            </a: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447586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tx2"/>
                </a:solidFill>
              </a:rPr>
              <a:t>Networking</a:t>
            </a:r>
          </a:p>
        </p:txBody>
      </p:sp>
    </p:spTree>
    <p:extLst>
      <p:ext uri="{BB962C8B-B14F-4D97-AF65-F5344CB8AC3E}">
        <p14:creationId xmlns:p14="http://schemas.microsoft.com/office/powerpoint/2010/main" val="159353075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nvPr>
        </p:nvSpPr>
        <p:spPr/>
        <p:txBody>
          <a:bodyPr/>
          <a:lstStyle/>
          <a:p>
            <a:r>
              <a:rPr lang="en-US">
                <a:solidFill>
                  <a:srgbClr val="0078D7"/>
                </a:solidFill>
                <a:cs typeface="Segoe UI Light"/>
              </a:rPr>
              <a:t>Networking in the Container World</a:t>
            </a:r>
            <a:endParaRPr lang="en-US">
              <a:solidFill>
                <a:srgbClr val="0078D7"/>
              </a:solidFill>
            </a:endParaRPr>
          </a:p>
        </p:txBody>
      </p:sp>
      <p:pic>
        <p:nvPicPr>
          <p:cNvPr id="3" name="Picture 3" descr="containerNetworks.PNG">
            <a:extLst>
              <a:ext uri="{FF2B5EF4-FFF2-40B4-BE49-F238E27FC236}">
                <a16:creationId xmlns:a16="http://schemas.microsoft.com/office/drawing/2014/main" xmlns="" id="{473AC4BC-D584-4457-A528-81BF41C2937E}"/>
              </a:ext>
            </a:extLst>
          </p:cNvPr>
          <p:cNvPicPr>
            <a:picLocks noChangeAspect="1"/>
          </p:cNvPicPr>
          <p:nvPr/>
        </p:nvPicPr>
        <p:blipFill rotWithShape="1">
          <a:blip r:embed="rId3"/>
          <a:srcRect b="772"/>
          <a:stretch/>
        </p:blipFill>
        <p:spPr>
          <a:xfrm>
            <a:off x="3048451" y="1216347"/>
            <a:ext cx="5098829" cy="4957921"/>
          </a:xfrm>
          <a:prstGeom prst="rect">
            <a:avLst/>
          </a:prstGeom>
        </p:spPr>
      </p:pic>
    </p:spTree>
    <p:extLst>
      <p:ext uri="{BB962C8B-B14F-4D97-AF65-F5344CB8AC3E}">
        <p14:creationId xmlns:p14="http://schemas.microsoft.com/office/powerpoint/2010/main" val="110546674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104509" y="238669"/>
            <a:ext cx="11887100" cy="917444"/>
          </a:xfrm>
        </p:spPr>
        <p:txBody>
          <a:bodyPr/>
          <a:lstStyle/>
          <a:p>
            <a:r>
              <a:rPr lang="en-US" dirty="0"/>
              <a:t>Multi-Host Networking</a:t>
            </a:r>
          </a:p>
        </p:txBody>
      </p:sp>
      <p:sp>
        <p:nvSpPr>
          <p:cNvPr id="13" name="모서리가 둥근 직사각형 26"/>
          <p:cNvSpPr/>
          <p:nvPr/>
        </p:nvSpPr>
        <p:spPr bwMode="auto">
          <a:xfrm>
            <a:off x="1723075" y="2278235"/>
            <a:ext cx="4266595" cy="396183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pic>
        <p:nvPicPr>
          <p:cNvPr id="10"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373" y="1668722"/>
            <a:ext cx="1748696" cy="1561567"/>
          </a:xfrm>
          <a:prstGeom prst="rect">
            <a:avLst/>
          </a:prstGeom>
        </p:spPr>
      </p:pic>
      <p:sp>
        <p:nvSpPr>
          <p:cNvPr id="14" name="Text Placeholder 1"/>
          <p:cNvSpPr txBox="1">
            <a:spLocks noChangeArrowheads="1"/>
          </p:cNvSpPr>
          <p:nvPr/>
        </p:nvSpPr>
        <p:spPr bwMode="auto">
          <a:xfrm>
            <a:off x="1951642" y="3170313"/>
            <a:ext cx="2538916"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eth0 : 10.0.0.6</a:t>
            </a:r>
          </a:p>
        </p:txBody>
      </p:sp>
      <p:sp>
        <p:nvSpPr>
          <p:cNvPr id="16" name="Text Placeholder 1"/>
          <p:cNvSpPr txBox="1">
            <a:spLocks noChangeArrowheads="1"/>
          </p:cNvSpPr>
          <p:nvPr/>
        </p:nvSpPr>
        <p:spPr bwMode="auto">
          <a:xfrm>
            <a:off x="4694454" y="2279589"/>
            <a:ext cx="1126350"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Agent1</a:t>
            </a:r>
          </a:p>
        </p:txBody>
      </p:sp>
      <p:sp>
        <p:nvSpPr>
          <p:cNvPr id="18" name="모서리가 둥근 직사각형 26"/>
          <p:cNvSpPr/>
          <p:nvPr/>
        </p:nvSpPr>
        <p:spPr bwMode="auto">
          <a:xfrm>
            <a:off x="2256400" y="3878209"/>
            <a:ext cx="3545893" cy="1523783"/>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sp>
        <p:nvSpPr>
          <p:cNvPr id="15" name="Text Placeholder 1"/>
          <p:cNvSpPr txBox="1">
            <a:spLocks noChangeArrowheads="1"/>
          </p:cNvSpPr>
          <p:nvPr/>
        </p:nvSpPr>
        <p:spPr bwMode="auto">
          <a:xfrm>
            <a:off x="1947431" y="3682751"/>
            <a:ext cx="3323674"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docker0 : 172.17.0.1</a:t>
            </a:r>
          </a:p>
        </p:txBody>
      </p:sp>
      <p:pic>
        <p:nvPicPr>
          <p:cNvPr id="1028"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1156" y="4392267"/>
            <a:ext cx="733321" cy="39266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1156" y="4888705"/>
            <a:ext cx="733321" cy="392664"/>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1"/>
          <p:cNvSpPr txBox="1">
            <a:spLocks noChangeArrowheads="1"/>
          </p:cNvSpPr>
          <p:nvPr/>
        </p:nvSpPr>
        <p:spPr bwMode="auto">
          <a:xfrm>
            <a:off x="3294476" y="4437078"/>
            <a:ext cx="2046807"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172.17.0.3</a:t>
            </a:r>
          </a:p>
        </p:txBody>
      </p:sp>
      <p:sp>
        <p:nvSpPr>
          <p:cNvPr id="21" name="Text Placeholder 1"/>
          <p:cNvSpPr txBox="1">
            <a:spLocks noChangeArrowheads="1"/>
          </p:cNvSpPr>
          <p:nvPr/>
        </p:nvSpPr>
        <p:spPr bwMode="auto">
          <a:xfrm>
            <a:off x="3294477" y="4849590"/>
            <a:ext cx="2046807"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172.17.0.4</a:t>
            </a:r>
          </a:p>
        </p:txBody>
      </p:sp>
      <p:sp>
        <p:nvSpPr>
          <p:cNvPr id="22" name="Text Placeholder 1"/>
          <p:cNvSpPr txBox="1">
            <a:spLocks noChangeArrowheads="1"/>
          </p:cNvSpPr>
          <p:nvPr/>
        </p:nvSpPr>
        <p:spPr bwMode="auto">
          <a:xfrm>
            <a:off x="1947431" y="5455989"/>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sp>
        <p:nvSpPr>
          <p:cNvPr id="23" name="Text Placeholder 1"/>
          <p:cNvSpPr txBox="1">
            <a:spLocks noChangeArrowheads="1"/>
          </p:cNvSpPr>
          <p:nvPr/>
        </p:nvSpPr>
        <p:spPr bwMode="auto">
          <a:xfrm>
            <a:off x="1951642" y="5760747"/>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cxnSp>
        <p:nvCxnSpPr>
          <p:cNvPr id="3" name="Elbow Connector 2"/>
          <p:cNvCxnSpPr>
            <a:stCxn id="22" idx="1"/>
            <a:endCxn id="1028" idx="1"/>
          </p:cNvCxnSpPr>
          <p:nvPr/>
        </p:nvCxnSpPr>
        <p:spPr>
          <a:xfrm rot="10800000" flipH="1">
            <a:off x="1947431" y="4588600"/>
            <a:ext cx="613725" cy="1070502"/>
          </a:xfrm>
          <a:prstGeom prst="bentConnector3">
            <a:avLst>
              <a:gd name="adj1" fmla="val -37989"/>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23" idx="1"/>
            <a:endCxn id="19" idx="1"/>
          </p:cNvCxnSpPr>
          <p:nvPr/>
        </p:nvCxnSpPr>
        <p:spPr>
          <a:xfrm rot="10800000" flipH="1">
            <a:off x="1951642" y="5085036"/>
            <a:ext cx="609514" cy="878822"/>
          </a:xfrm>
          <a:prstGeom prst="bentConnector3">
            <a:avLst>
              <a:gd name="adj1" fmla="val -3825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26"/>
          <p:cNvSpPr/>
          <p:nvPr/>
        </p:nvSpPr>
        <p:spPr bwMode="auto">
          <a:xfrm>
            <a:off x="7117785" y="2282674"/>
            <a:ext cx="4266595" cy="396183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pic>
        <p:nvPicPr>
          <p:cNvPr id="29"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2083" y="1673161"/>
            <a:ext cx="1748696" cy="1561567"/>
          </a:xfrm>
          <a:prstGeom prst="rect">
            <a:avLst/>
          </a:prstGeom>
        </p:spPr>
      </p:pic>
      <p:sp>
        <p:nvSpPr>
          <p:cNvPr id="30" name="Text Placeholder 1"/>
          <p:cNvSpPr txBox="1">
            <a:spLocks noChangeArrowheads="1"/>
          </p:cNvSpPr>
          <p:nvPr/>
        </p:nvSpPr>
        <p:spPr bwMode="auto">
          <a:xfrm>
            <a:off x="7346353" y="3174753"/>
            <a:ext cx="2538916"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eth0 : 10.0.0.8</a:t>
            </a:r>
          </a:p>
        </p:txBody>
      </p:sp>
      <p:sp>
        <p:nvSpPr>
          <p:cNvPr id="31" name="Text Placeholder 1"/>
          <p:cNvSpPr txBox="1">
            <a:spLocks noChangeArrowheads="1"/>
          </p:cNvSpPr>
          <p:nvPr/>
        </p:nvSpPr>
        <p:spPr bwMode="auto">
          <a:xfrm>
            <a:off x="10089165" y="2284029"/>
            <a:ext cx="1126350"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Agent2</a:t>
            </a:r>
          </a:p>
        </p:txBody>
      </p:sp>
      <p:sp>
        <p:nvSpPr>
          <p:cNvPr id="32" name="모서리가 둥근 직사각형 26"/>
          <p:cNvSpPr/>
          <p:nvPr/>
        </p:nvSpPr>
        <p:spPr bwMode="auto">
          <a:xfrm>
            <a:off x="7651110" y="3882648"/>
            <a:ext cx="3545893" cy="1523783"/>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sp>
        <p:nvSpPr>
          <p:cNvPr id="33" name="Text Placeholder 1"/>
          <p:cNvSpPr txBox="1">
            <a:spLocks noChangeArrowheads="1"/>
          </p:cNvSpPr>
          <p:nvPr/>
        </p:nvSpPr>
        <p:spPr bwMode="auto">
          <a:xfrm>
            <a:off x="7342141" y="3687190"/>
            <a:ext cx="3323674"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docker0 : 172.17.0.1</a:t>
            </a:r>
          </a:p>
        </p:txBody>
      </p:sp>
      <p:pic>
        <p:nvPicPr>
          <p:cNvPr id="34"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5868" y="4396705"/>
            <a:ext cx="733321" cy="39266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5868" y="4893144"/>
            <a:ext cx="733321" cy="392664"/>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1"/>
          <p:cNvSpPr txBox="1">
            <a:spLocks noChangeArrowheads="1"/>
          </p:cNvSpPr>
          <p:nvPr/>
        </p:nvSpPr>
        <p:spPr bwMode="auto">
          <a:xfrm>
            <a:off x="8689188" y="4367292"/>
            <a:ext cx="2046807"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172.17.0.3</a:t>
            </a:r>
          </a:p>
        </p:txBody>
      </p:sp>
      <p:sp>
        <p:nvSpPr>
          <p:cNvPr id="37" name="Text Placeholder 1"/>
          <p:cNvSpPr txBox="1">
            <a:spLocks noChangeArrowheads="1"/>
          </p:cNvSpPr>
          <p:nvPr/>
        </p:nvSpPr>
        <p:spPr bwMode="auto">
          <a:xfrm>
            <a:off x="8689187" y="4854028"/>
            <a:ext cx="2046807"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172.17.0.4</a:t>
            </a:r>
          </a:p>
        </p:txBody>
      </p:sp>
      <p:sp>
        <p:nvSpPr>
          <p:cNvPr id="38" name="Text Placeholder 1"/>
          <p:cNvSpPr txBox="1">
            <a:spLocks noChangeArrowheads="1"/>
          </p:cNvSpPr>
          <p:nvPr/>
        </p:nvSpPr>
        <p:spPr bwMode="auto">
          <a:xfrm>
            <a:off x="7342142" y="5460429"/>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sp>
        <p:nvSpPr>
          <p:cNvPr id="39" name="Text Placeholder 1"/>
          <p:cNvSpPr txBox="1">
            <a:spLocks noChangeArrowheads="1"/>
          </p:cNvSpPr>
          <p:nvPr/>
        </p:nvSpPr>
        <p:spPr bwMode="auto">
          <a:xfrm>
            <a:off x="7346353" y="5765185"/>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cxnSp>
        <p:nvCxnSpPr>
          <p:cNvPr id="40" name="Elbow Connector 39"/>
          <p:cNvCxnSpPr>
            <a:stCxn id="38" idx="1"/>
            <a:endCxn id="34" idx="1"/>
          </p:cNvCxnSpPr>
          <p:nvPr/>
        </p:nvCxnSpPr>
        <p:spPr>
          <a:xfrm rot="10800000" flipH="1">
            <a:off x="7342141" y="4593037"/>
            <a:ext cx="613726" cy="1070503"/>
          </a:xfrm>
          <a:prstGeom prst="bentConnector3">
            <a:avLst>
              <a:gd name="adj1" fmla="val -37989"/>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9" idx="1"/>
            <a:endCxn id="35" idx="1"/>
          </p:cNvCxnSpPr>
          <p:nvPr/>
        </p:nvCxnSpPr>
        <p:spPr>
          <a:xfrm rot="10800000" flipH="1">
            <a:off x="7346353" y="5089477"/>
            <a:ext cx="609515" cy="878821"/>
          </a:xfrm>
          <a:prstGeom prst="bentConnector3">
            <a:avLst>
              <a:gd name="adj1" fmla="val -3825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209400" y="4476383"/>
            <a:ext cx="2684999"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7" name="Picture 4" descr="https://cdn2.iconfinder.com/data/icons/medicare/512/delete_clear_Cancel_trash_recycle_bin_remove_x_cross-128.png"/>
          <p:cNvPicPr>
            <a:picLocks noChangeAspect="1" noChangeArrowheads="1"/>
          </p:cNvPicPr>
          <p:nvPr/>
        </p:nvPicPr>
        <p:blipFill>
          <a:blip r:embed="rId6">
            <a:biLevel thresh="75000"/>
            <a:extLst>
              <a:ext uri="{28A0092B-C50C-407E-A947-70E740481C1C}">
                <a14:useLocalDpi xmlns:a14="http://schemas.microsoft.com/office/drawing/2010/main" val="0"/>
              </a:ext>
            </a:extLst>
          </a:blip>
          <a:srcRect/>
          <a:stretch>
            <a:fillRect/>
          </a:stretch>
        </p:blipFill>
        <p:spPr bwMode="auto">
          <a:xfrm>
            <a:off x="6048059" y="4006014"/>
            <a:ext cx="940738" cy="940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672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모서리가 둥근 직사각형 26"/>
          <p:cNvSpPr/>
          <p:nvPr/>
        </p:nvSpPr>
        <p:spPr bwMode="auto">
          <a:xfrm>
            <a:off x="1189750" y="2278235"/>
            <a:ext cx="4266595" cy="396183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pic>
        <p:nvPicPr>
          <p:cNvPr id="10"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048" y="1668722"/>
            <a:ext cx="1748696" cy="1561567"/>
          </a:xfrm>
          <a:prstGeom prst="rect">
            <a:avLst/>
          </a:prstGeom>
        </p:spPr>
      </p:pic>
      <p:sp>
        <p:nvSpPr>
          <p:cNvPr id="14" name="Text Placeholder 1"/>
          <p:cNvSpPr txBox="1">
            <a:spLocks noChangeArrowheads="1"/>
          </p:cNvSpPr>
          <p:nvPr/>
        </p:nvSpPr>
        <p:spPr bwMode="auto">
          <a:xfrm>
            <a:off x="1418319" y="3170313"/>
            <a:ext cx="2538916"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eth0 : 10.0.0.6</a:t>
            </a:r>
          </a:p>
        </p:txBody>
      </p:sp>
      <p:sp>
        <p:nvSpPr>
          <p:cNvPr id="16" name="Text Placeholder 1"/>
          <p:cNvSpPr txBox="1">
            <a:spLocks noChangeArrowheads="1"/>
          </p:cNvSpPr>
          <p:nvPr/>
        </p:nvSpPr>
        <p:spPr bwMode="auto">
          <a:xfrm>
            <a:off x="4161129" y="2279589"/>
            <a:ext cx="1126350"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Agent1</a:t>
            </a:r>
          </a:p>
        </p:txBody>
      </p:sp>
      <p:sp>
        <p:nvSpPr>
          <p:cNvPr id="18" name="모서리가 둥근 직사각형 26"/>
          <p:cNvSpPr/>
          <p:nvPr/>
        </p:nvSpPr>
        <p:spPr bwMode="auto">
          <a:xfrm>
            <a:off x="1723075" y="3878209"/>
            <a:ext cx="3545893" cy="1523783"/>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sp>
        <p:nvSpPr>
          <p:cNvPr id="15" name="Text Placeholder 1"/>
          <p:cNvSpPr txBox="1">
            <a:spLocks noChangeArrowheads="1"/>
          </p:cNvSpPr>
          <p:nvPr/>
        </p:nvSpPr>
        <p:spPr bwMode="auto">
          <a:xfrm>
            <a:off x="1414107" y="3682751"/>
            <a:ext cx="3323674"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docker0 : 172.17.0.1</a:t>
            </a:r>
          </a:p>
        </p:txBody>
      </p:sp>
      <p:pic>
        <p:nvPicPr>
          <p:cNvPr id="1028"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7832" y="4392267"/>
            <a:ext cx="733321" cy="39266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7832" y="4888705"/>
            <a:ext cx="733321" cy="392664"/>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1"/>
          <p:cNvSpPr txBox="1">
            <a:spLocks noChangeArrowheads="1"/>
          </p:cNvSpPr>
          <p:nvPr/>
        </p:nvSpPr>
        <p:spPr bwMode="auto">
          <a:xfrm>
            <a:off x="2761151" y="4437078"/>
            <a:ext cx="2156345"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192.168.0.1</a:t>
            </a:r>
          </a:p>
        </p:txBody>
      </p:sp>
      <p:sp>
        <p:nvSpPr>
          <p:cNvPr id="21" name="Text Placeholder 1"/>
          <p:cNvSpPr txBox="1">
            <a:spLocks noChangeArrowheads="1"/>
          </p:cNvSpPr>
          <p:nvPr/>
        </p:nvSpPr>
        <p:spPr bwMode="auto">
          <a:xfrm>
            <a:off x="2761152" y="4849590"/>
            <a:ext cx="2156345"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192.168.0.2</a:t>
            </a:r>
          </a:p>
        </p:txBody>
      </p:sp>
      <p:sp>
        <p:nvSpPr>
          <p:cNvPr id="22" name="Text Placeholder 1"/>
          <p:cNvSpPr txBox="1">
            <a:spLocks noChangeArrowheads="1"/>
          </p:cNvSpPr>
          <p:nvPr/>
        </p:nvSpPr>
        <p:spPr bwMode="auto">
          <a:xfrm>
            <a:off x="1414107" y="5455989"/>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sp>
        <p:nvSpPr>
          <p:cNvPr id="23" name="Text Placeholder 1"/>
          <p:cNvSpPr txBox="1">
            <a:spLocks noChangeArrowheads="1"/>
          </p:cNvSpPr>
          <p:nvPr/>
        </p:nvSpPr>
        <p:spPr bwMode="auto">
          <a:xfrm>
            <a:off x="1418318" y="5760747"/>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cxnSp>
        <p:nvCxnSpPr>
          <p:cNvPr id="3" name="Elbow Connector 2"/>
          <p:cNvCxnSpPr>
            <a:stCxn id="22" idx="1"/>
            <a:endCxn id="1028" idx="1"/>
          </p:cNvCxnSpPr>
          <p:nvPr/>
        </p:nvCxnSpPr>
        <p:spPr>
          <a:xfrm rot="10800000" flipH="1">
            <a:off x="1414107" y="4588600"/>
            <a:ext cx="613725" cy="1070502"/>
          </a:xfrm>
          <a:prstGeom prst="bentConnector3">
            <a:avLst>
              <a:gd name="adj1" fmla="val -37989"/>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23" idx="1"/>
            <a:endCxn id="19" idx="1"/>
          </p:cNvCxnSpPr>
          <p:nvPr/>
        </p:nvCxnSpPr>
        <p:spPr>
          <a:xfrm rot="10800000" flipH="1">
            <a:off x="1418318" y="5085036"/>
            <a:ext cx="609514" cy="878822"/>
          </a:xfrm>
          <a:prstGeom prst="bentConnector3">
            <a:avLst>
              <a:gd name="adj1" fmla="val -3825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26"/>
          <p:cNvSpPr/>
          <p:nvPr/>
        </p:nvSpPr>
        <p:spPr bwMode="auto">
          <a:xfrm>
            <a:off x="7437264" y="2282674"/>
            <a:ext cx="4266595" cy="396183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pic>
        <p:nvPicPr>
          <p:cNvPr id="29"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1562" y="1673161"/>
            <a:ext cx="1748696" cy="1561567"/>
          </a:xfrm>
          <a:prstGeom prst="rect">
            <a:avLst/>
          </a:prstGeom>
        </p:spPr>
      </p:pic>
      <p:sp>
        <p:nvSpPr>
          <p:cNvPr id="30" name="Text Placeholder 1"/>
          <p:cNvSpPr txBox="1">
            <a:spLocks noChangeArrowheads="1"/>
          </p:cNvSpPr>
          <p:nvPr/>
        </p:nvSpPr>
        <p:spPr bwMode="auto">
          <a:xfrm>
            <a:off x="7665832" y="3174753"/>
            <a:ext cx="2538916"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eth0 : 10.0.0.8</a:t>
            </a:r>
          </a:p>
        </p:txBody>
      </p:sp>
      <p:sp>
        <p:nvSpPr>
          <p:cNvPr id="31" name="Text Placeholder 1"/>
          <p:cNvSpPr txBox="1">
            <a:spLocks noChangeArrowheads="1"/>
          </p:cNvSpPr>
          <p:nvPr/>
        </p:nvSpPr>
        <p:spPr bwMode="auto">
          <a:xfrm>
            <a:off x="10408643" y="2284029"/>
            <a:ext cx="1126350"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Agent2</a:t>
            </a:r>
          </a:p>
        </p:txBody>
      </p:sp>
      <p:sp>
        <p:nvSpPr>
          <p:cNvPr id="32" name="모서리가 둥근 직사각형 26"/>
          <p:cNvSpPr/>
          <p:nvPr/>
        </p:nvSpPr>
        <p:spPr bwMode="auto">
          <a:xfrm>
            <a:off x="7970589" y="3882648"/>
            <a:ext cx="3545893" cy="1523783"/>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sp>
        <p:nvSpPr>
          <p:cNvPr id="33" name="Text Placeholder 1"/>
          <p:cNvSpPr txBox="1">
            <a:spLocks noChangeArrowheads="1"/>
          </p:cNvSpPr>
          <p:nvPr/>
        </p:nvSpPr>
        <p:spPr bwMode="auto">
          <a:xfrm>
            <a:off x="7661620" y="3687190"/>
            <a:ext cx="3323674"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docker0 : 172.17.0.1</a:t>
            </a:r>
          </a:p>
        </p:txBody>
      </p:sp>
      <p:pic>
        <p:nvPicPr>
          <p:cNvPr id="34"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5347" y="4396705"/>
            <a:ext cx="733321" cy="39266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5347" y="4893144"/>
            <a:ext cx="733321" cy="392664"/>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1"/>
          <p:cNvSpPr txBox="1">
            <a:spLocks noChangeArrowheads="1"/>
          </p:cNvSpPr>
          <p:nvPr/>
        </p:nvSpPr>
        <p:spPr bwMode="auto">
          <a:xfrm>
            <a:off x="9008667" y="4367292"/>
            <a:ext cx="2156345"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192.168.0.3</a:t>
            </a:r>
          </a:p>
        </p:txBody>
      </p:sp>
      <p:sp>
        <p:nvSpPr>
          <p:cNvPr id="37" name="Text Placeholder 1"/>
          <p:cNvSpPr txBox="1">
            <a:spLocks noChangeArrowheads="1"/>
          </p:cNvSpPr>
          <p:nvPr/>
        </p:nvSpPr>
        <p:spPr bwMode="auto">
          <a:xfrm>
            <a:off x="9008666" y="4854028"/>
            <a:ext cx="2156345"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192.168.0.4</a:t>
            </a:r>
          </a:p>
        </p:txBody>
      </p:sp>
      <p:sp>
        <p:nvSpPr>
          <p:cNvPr id="38" name="Text Placeholder 1"/>
          <p:cNvSpPr txBox="1">
            <a:spLocks noChangeArrowheads="1"/>
          </p:cNvSpPr>
          <p:nvPr/>
        </p:nvSpPr>
        <p:spPr bwMode="auto">
          <a:xfrm>
            <a:off x="7661620" y="5460429"/>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sp>
        <p:nvSpPr>
          <p:cNvPr id="39" name="Text Placeholder 1"/>
          <p:cNvSpPr txBox="1">
            <a:spLocks noChangeArrowheads="1"/>
          </p:cNvSpPr>
          <p:nvPr/>
        </p:nvSpPr>
        <p:spPr bwMode="auto">
          <a:xfrm>
            <a:off x="7665832" y="5765185"/>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cxnSp>
        <p:nvCxnSpPr>
          <p:cNvPr id="40" name="Elbow Connector 39"/>
          <p:cNvCxnSpPr>
            <a:stCxn id="38" idx="1"/>
            <a:endCxn id="34" idx="1"/>
          </p:cNvCxnSpPr>
          <p:nvPr/>
        </p:nvCxnSpPr>
        <p:spPr>
          <a:xfrm rot="10800000" flipH="1">
            <a:off x="7661620" y="4593037"/>
            <a:ext cx="613726" cy="1070503"/>
          </a:xfrm>
          <a:prstGeom prst="bentConnector3">
            <a:avLst>
              <a:gd name="adj1" fmla="val -37989"/>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9" idx="1"/>
            <a:endCxn id="35" idx="1"/>
          </p:cNvCxnSpPr>
          <p:nvPr/>
        </p:nvCxnSpPr>
        <p:spPr>
          <a:xfrm rot="10800000" flipH="1">
            <a:off x="7665831" y="5089477"/>
            <a:ext cx="609515" cy="878821"/>
          </a:xfrm>
          <a:prstGeom prst="bentConnector3">
            <a:avLst>
              <a:gd name="adj1" fmla="val -3825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5665104" y="1325001"/>
            <a:ext cx="1214321" cy="874816"/>
            <a:chOff x="5665025" y="1324692"/>
            <a:chExt cx="1214493" cy="874940"/>
          </a:xfrm>
        </p:grpSpPr>
        <p:pic>
          <p:nvPicPr>
            <p:cNvPr id="2050" name="Picture 2" descr="https://raw.githubusercontent.com/danesparza/consul-api/master/Consul-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5025" y="1433292"/>
              <a:ext cx="569016" cy="5690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avatars.githubusercontent.com/u/3730757?v=3&amp;s=6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7518" y="159003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www.coretechnologies.com/images/zookeeper-logo-48x48.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22318" y="1324692"/>
              <a:ext cx="457200" cy="457200"/>
            </a:xfrm>
            <a:prstGeom prst="rect">
              <a:avLst/>
            </a:prstGeom>
            <a:noFill/>
            <a:extLst>
              <a:ext uri="{909E8E84-426E-40DD-AFC4-6F175D3DCCD1}">
                <a14:hiddenFill xmlns:a14="http://schemas.microsoft.com/office/drawing/2010/main">
                  <a:solidFill>
                    <a:srgbClr val="FFFFFF"/>
                  </a:solidFill>
                </a14:hiddenFill>
              </a:ext>
            </a:extLst>
          </p:spPr>
        </p:pic>
      </p:grpSp>
      <p:pic>
        <p:nvPicPr>
          <p:cNvPr id="2058" name="Picture 10" descr="https://cdn1.iconfinder.com/data/icons/simple-cloud-linicon/100/cloud_network-256.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34966" y="3069254"/>
            <a:ext cx="2438054" cy="2438054"/>
          </a:xfrm>
          <a:prstGeom prst="rect">
            <a:avLst/>
          </a:prstGeom>
          <a:noFill/>
          <a:extLst>
            <a:ext uri="{909E8E84-426E-40DD-AFC4-6F175D3DCCD1}">
              <a14:hiddenFill xmlns:a14="http://schemas.microsoft.com/office/drawing/2010/main">
                <a:solidFill>
                  <a:srgbClr val="FFFFFF"/>
                </a:solidFill>
              </a14:hiddenFill>
            </a:ext>
          </a:extLst>
        </p:spPr>
      </p:pic>
      <p:sp>
        <p:nvSpPr>
          <p:cNvPr id="42" name="Text Placeholder 1"/>
          <p:cNvSpPr txBox="1">
            <a:spLocks noChangeArrowheads="1"/>
          </p:cNvSpPr>
          <p:nvPr/>
        </p:nvSpPr>
        <p:spPr bwMode="auto">
          <a:xfrm>
            <a:off x="5287140" y="3966247"/>
            <a:ext cx="2381964"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192.168.0.0/24</a:t>
            </a:r>
          </a:p>
        </p:txBody>
      </p:sp>
      <p:sp>
        <p:nvSpPr>
          <p:cNvPr id="43" name="Text Placeholder 1"/>
          <p:cNvSpPr txBox="1">
            <a:spLocks noChangeArrowheads="1"/>
          </p:cNvSpPr>
          <p:nvPr/>
        </p:nvSpPr>
        <p:spPr bwMode="auto">
          <a:xfrm>
            <a:off x="5637914" y="2149104"/>
            <a:ext cx="1170493" cy="531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key/value</a:t>
            </a:r>
          </a:p>
          <a:p>
            <a:pPr marL="0" indent="0" algn="ctr"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store</a:t>
            </a:r>
          </a:p>
        </p:txBody>
      </p:sp>
      <p:cxnSp>
        <p:nvCxnSpPr>
          <p:cNvPr id="5" name="Elbow Connector 4"/>
          <p:cNvCxnSpPr>
            <a:stCxn id="10" idx="0"/>
            <a:endCxn id="2050" idx="1"/>
          </p:cNvCxnSpPr>
          <p:nvPr/>
        </p:nvCxnSpPr>
        <p:spPr>
          <a:xfrm rot="16200000" flipH="1">
            <a:off x="3497084" y="-449968"/>
            <a:ext cx="49332" cy="4286708"/>
          </a:xfrm>
          <a:prstGeom prst="bentConnector4">
            <a:avLst>
              <a:gd name="adj1" fmla="val -463325"/>
              <a:gd name="adj2" fmla="val 60198"/>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p:cNvCxnSpPr>
            <a:endCxn id="29" idx="3"/>
          </p:cNvCxnSpPr>
          <p:nvPr/>
        </p:nvCxnSpPr>
        <p:spPr>
          <a:xfrm>
            <a:off x="6879425" y="1718054"/>
            <a:ext cx="1620833" cy="735890"/>
          </a:xfrm>
          <a:prstGeom prst="bentConnector3">
            <a:avLst>
              <a:gd name="adj1" fmla="val 11410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itle 16"/>
          <p:cNvSpPr txBox="1">
            <a:spLocks/>
          </p:cNvSpPr>
          <p:nvPr/>
        </p:nvSpPr>
        <p:spPr>
          <a:xfrm>
            <a:off x="104509" y="238669"/>
            <a:ext cx="11887100" cy="917444"/>
          </a:xfrm>
          <a:prstGeom prst="rect">
            <a:avLst/>
          </a:prstGeom>
        </p:spPr>
        <p:txBody>
          <a:bodyPr vert="horz" wrap="square" lIns="91427" tIns="91427" rIns="91427" bIns="91427" rtlCol="0" anchor="t">
            <a:noAutofit/>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pPr defTabSz="951304"/>
            <a:r>
              <a:rPr lang="en-US" sz="4799" spc="-71">
                <a:latin typeface="Segoe UI Light"/>
              </a:rPr>
              <a:t>Multi-Host Networking</a:t>
            </a:r>
          </a:p>
        </p:txBody>
      </p:sp>
    </p:spTree>
    <p:extLst>
      <p:ext uri="{BB962C8B-B14F-4D97-AF65-F5344CB8AC3E}">
        <p14:creationId xmlns:p14="http://schemas.microsoft.com/office/powerpoint/2010/main" val="2135917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4" y="1724598"/>
            <a:ext cx="12432948" cy="526846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latin typeface="Calibri" panose="020F0502020204030204"/>
            </a:endParaRPr>
          </a:p>
        </p:txBody>
      </p:sp>
      <p:sp>
        <p:nvSpPr>
          <p:cNvPr id="2" name="Title 1"/>
          <p:cNvSpPr>
            <a:spLocks noGrp="1"/>
          </p:cNvSpPr>
          <p:nvPr>
            <p:ph type="title"/>
          </p:nvPr>
        </p:nvSpPr>
        <p:spPr>
          <a:xfrm>
            <a:off x="656426" y="291237"/>
            <a:ext cx="10723417" cy="1351760"/>
          </a:xfrm>
        </p:spPr>
        <p:txBody>
          <a:bodyPr>
            <a:normAutofit/>
          </a:bodyPr>
          <a:lstStyle/>
          <a:p>
            <a:pPr defTabSz="932563"/>
            <a:r>
              <a:rPr lang="en-US" sz="4799" spc="-70" dirty="0">
                <a:ln w="3175">
                  <a:noFill/>
                </a:ln>
                <a:solidFill>
                  <a:srgbClr val="0072C6"/>
                </a:solidFill>
                <a:ea typeface="+mn-ea"/>
                <a:cs typeface="Segoe UI" pitchFamily="34" charset="0"/>
              </a:rPr>
              <a:t>What is service discovery?</a:t>
            </a:r>
          </a:p>
        </p:txBody>
      </p:sp>
      <p:sp>
        <p:nvSpPr>
          <p:cNvPr id="4" name="Content Placeholder 3"/>
          <p:cNvSpPr>
            <a:spLocks noGrp="1"/>
          </p:cNvSpPr>
          <p:nvPr>
            <p:ph idx="1"/>
          </p:nvPr>
        </p:nvSpPr>
        <p:spPr>
          <a:xfrm>
            <a:off x="856529" y="2055732"/>
            <a:ext cx="5814623" cy="4146341"/>
          </a:xfrm>
        </p:spPr>
        <p:txBody>
          <a:bodyPr anchor="ctr">
            <a:normAutofit/>
          </a:bodyPr>
          <a:lstStyle/>
          <a:p>
            <a:pPr marL="0" indent="0">
              <a:buNone/>
            </a:pPr>
            <a:r>
              <a:rPr lang="en-US" dirty="0">
                <a:solidFill>
                  <a:schemeClr val="bg1"/>
                </a:solidFill>
              </a:rPr>
              <a:t>Problem: How service can find and communicate with another one running into the same cluster?</a:t>
            </a:r>
          </a:p>
          <a:p>
            <a:endParaRPr lang="en-US" dirty="0">
              <a:solidFill>
                <a:schemeClr val="bg1"/>
              </a:solidFill>
            </a:endParaRPr>
          </a:p>
          <a:p>
            <a:r>
              <a:rPr lang="en-US" dirty="0">
                <a:solidFill>
                  <a:schemeClr val="bg1"/>
                </a:solidFill>
              </a:rPr>
              <a:t>Service Registry/Naming Service</a:t>
            </a:r>
          </a:p>
          <a:p>
            <a:r>
              <a:rPr lang="en-US" dirty="0">
                <a:solidFill>
                  <a:schemeClr val="bg1"/>
                </a:solidFill>
              </a:rPr>
              <a:t>Service Announcement</a:t>
            </a:r>
          </a:p>
          <a:p>
            <a:r>
              <a:rPr lang="en-US" dirty="0">
                <a:solidFill>
                  <a:schemeClr val="bg1"/>
                </a:solidFill>
              </a:rPr>
              <a:t>Lookup/Discovery</a:t>
            </a:r>
          </a:p>
          <a:p>
            <a:r>
              <a:rPr lang="en-US" dirty="0">
                <a:solidFill>
                  <a:schemeClr val="bg1"/>
                </a:solidFill>
              </a:rPr>
              <a:t>Load Balancing</a:t>
            </a:r>
          </a:p>
        </p:txBody>
      </p:sp>
      <p:sp>
        <p:nvSpPr>
          <p:cNvPr id="25" name="Rectangle 24"/>
          <p:cNvSpPr/>
          <p:nvPr/>
        </p:nvSpPr>
        <p:spPr>
          <a:xfrm>
            <a:off x="6651315" y="2464224"/>
            <a:ext cx="5376954" cy="3965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latin typeface="Calibri" panose="020F0502020204030204"/>
            </a:endParaRPr>
          </a:p>
        </p:txBody>
      </p:sp>
      <p:grpSp>
        <p:nvGrpSpPr>
          <p:cNvPr id="5" name="Group 4"/>
          <p:cNvGrpSpPr/>
          <p:nvPr/>
        </p:nvGrpSpPr>
        <p:grpSpPr>
          <a:xfrm>
            <a:off x="6938398" y="2644486"/>
            <a:ext cx="4632029" cy="3650560"/>
            <a:chOff x="6927850" y="2876550"/>
            <a:chExt cx="4542261" cy="3579813"/>
          </a:xfrm>
        </p:grpSpPr>
        <p:sp>
          <p:nvSpPr>
            <p:cNvPr id="6" name="Rectangle 5"/>
            <p:cNvSpPr/>
            <p:nvPr/>
          </p:nvSpPr>
          <p:spPr>
            <a:xfrm>
              <a:off x="6927850" y="287655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8" name="Rectangle 7"/>
            <p:cNvSpPr/>
            <p:nvPr/>
          </p:nvSpPr>
          <p:spPr>
            <a:xfrm>
              <a:off x="8585200" y="287655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9" name="Rectangle 8"/>
            <p:cNvSpPr/>
            <p:nvPr/>
          </p:nvSpPr>
          <p:spPr>
            <a:xfrm>
              <a:off x="6927850" y="453390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0" name="Pentagon 9"/>
            <p:cNvSpPr/>
            <p:nvPr/>
          </p:nvSpPr>
          <p:spPr>
            <a:xfrm>
              <a:off x="7061200" y="2997200"/>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1" name="Pentagon 10"/>
            <p:cNvSpPr/>
            <p:nvPr/>
          </p:nvSpPr>
          <p:spPr>
            <a:xfrm>
              <a:off x="7912100" y="5541963"/>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2" name="Pentagon 11"/>
            <p:cNvSpPr/>
            <p:nvPr/>
          </p:nvSpPr>
          <p:spPr>
            <a:xfrm>
              <a:off x="8718549" y="3888582"/>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3" name="Pentagon 12"/>
            <p:cNvSpPr/>
            <p:nvPr/>
          </p:nvSpPr>
          <p:spPr>
            <a:xfrm>
              <a:off x="9298621" y="3888582"/>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4" name="Pentagon 13"/>
            <p:cNvSpPr/>
            <p:nvPr/>
          </p:nvSpPr>
          <p:spPr>
            <a:xfrm>
              <a:off x="7061200" y="4699794"/>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5" name="Pentagon 14"/>
            <p:cNvSpPr/>
            <p:nvPr/>
          </p:nvSpPr>
          <p:spPr>
            <a:xfrm>
              <a:off x="7061199" y="5233194"/>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6" name="Pentagon 15"/>
            <p:cNvSpPr/>
            <p:nvPr/>
          </p:nvSpPr>
          <p:spPr>
            <a:xfrm>
              <a:off x="7921466" y="2994025"/>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7" name="Pentagon 16"/>
            <p:cNvSpPr/>
            <p:nvPr/>
          </p:nvSpPr>
          <p:spPr>
            <a:xfrm>
              <a:off x="9582150" y="2994025"/>
              <a:ext cx="446723" cy="425450"/>
            </a:xfrm>
            <a:prstGeom prst="pentag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8" name="Pentagon 17"/>
            <p:cNvSpPr/>
            <p:nvPr/>
          </p:nvSpPr>
          <p:spPr>
            <a:xfrm>
              <a:off x="7912099" y="4612482"/>
              <a:ext cx="446723" cy="425450"/>
            </a:xfrm>
            <a:prstGeom prst="pentag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pic>
          <p:nvPicPr>
            <p:cNvPr id="19" name="Graphic 18" descr="User"/>
            <p:cNvPicPr>
              <a:picLocks noChangeAspect="1"/>
            </p:cNvPicPr>
            <p:nvPr/>
          </p:nvPicPr>
          <p:blipFill>
            <a:blip>
              <a:extLst>
                <a:ext uri="{28A0092B-C50C-407E-A947-70E740481C1C}">
                  <a14:useLocalDpi xmlns:a14="http://schemas.microsoft.com/office/drawing/2010/main" val="0"/>
                </a:ext>
              </a:extLst>
            </a:blip>
            <a:stretch>
              <a:fillRect/>
            </a:stretch>
          </p:blipFill>
          <p:spPr>
            <a:xfrm>
              <a:off x="9745344" y="5541963"/>
              <a:ext cx="914400" cy="914400"/>
            </a:xfrm>
            <a:prstGeom prst="rect">
              <a:avLst/>
            </a:prstGeom>
          </p:spPr>
        </p:pic>
        <p:grpSp>
          <p:nvGrpSpPr>
            <p:cNvPr id="20" name="Group 19"/>
            <p:cNvGrpSpPr/>
            <p:nvPr/>
          </p:nvGrpSpPr>
          <p:grpSpPr>
            <a:xfrm>
              <a:off x="10028864" y="4425950"/>
              <a:ext cx="1441247" cy="1068388"/>
              <a:chOff x="9038274" y="4650582"/>
              <a:chExt cx="1071834" cy="794544"/>
            </a:xfrm>
          </p:grpSpPr>
          <p:sp>
            <p:nvSpPr>
              <p:cNvPr id="22" name="Speech Bubble: Oval 21"/>
              <p:cNvSpPr/>
              <p:nvPr/>
            </p:nvSpPr>
            <p:spPr>
              <a:xfrm>
                <a:off x="9038274" y="4650582"/>
                <a:ext cx="1071834" cy="794544"/>
              </a:xfrm>
              <a:prstGeom prst="wedgeEllipseCallout">
                <a:avLst/>
              </a:prstGeom>
            </p:spPr>
            <p:style>
              <a:lnRef idx="2">
                <a:schemeClr val="dk1"/>
              </a:lnRef>
              <a:fillRef idx="1">
                <a:schemeClr val="lt1"/>
              </a:fillRef>
              <a:effectRef idx="0">
                <a:schemeClr val="dk1"/>
              </a:effectRef>
              <a:fontRef idx="minor">
                <a:schemeClr val="dk1"/>
              </a:fontRef>
            </p:style>
            <p:txBody>
              <a:bodyPr rtlCol="0" anchor="ctr"/>
              <a:lstStyle/>
              <a:p>
                <a:pPr algn="ctr" defTabSz="932418"/>
                <a:endParaRPr lang="fr-FR" sz="1836">
                  <a:solidFill>
                    <a:prstClr val="black"/>
                  </a:solidFill>
                  <a:latin typeface="Calibri" panose="020F0502020204030204"/>
                </a:endParaRPr>
              </a:p>
            </p:txBody>
          </p:sp>
          <p:sp>
            <p:nvSpPr>
              <p:cNvPr id="23" name="TextBox 22"/>
              <p:cNvSpPr txBox="1"/>
              <p:nvPr/>
            </p:nvSpPr>
            <p:spPr>
              <a:xfrm>
                <a:off x="9535407" y="4854236"/>
                <a:ext cx="527160" cy="442232"/>
              </a:xfrm>
              <a:prstGeom prst="rect">
                <a:avLst/>
              </a:prstGeom>
              <a:noFill/>
            </p:spPr>
            <p:txBody>
              <a:bodyPr wrap="none" rtlCol="0">
                <a:spAutoFit/>
              </a:bodyPr>
              <a:lstStyle/>
              <a:p>
                <a:pPr defTabSz="932418"/>
                <a:r>
                  <a:rPr lang="en-US" sz="3264" dirty="0">
                    <a:solidFill>
                      <a:prstClr val="black"/>
                    </a:solidFill>
                    <a:latin typeface="Calibri" panose="020F0502020204030204"/>
                  </a:rPr>
                  <a:t>?!?</a:t>
                </a:r>
                <a:endParaRPr lang="fr-FR" sz="3264" dirty="0">
                  <a:solidFill>
                    <a:prstClr val="black"/>
                  </a:solidFill>
                  <a:latin typeface="Calibri" panose="020F0502020204030204"/>
                </a:endParaRPr>
              </a:p>
            </p:txBody>
          </p:sp>
        </p:grpSp>
        <p:sp>
          <p:nvSpPr>
            <p:cNvPr id="21" name="Pentagon 20"/>
            <p:cNvSpPr/>
            <p:nvPr/>
          </p:nvSpPr>
          <p:spPr>
            <a:xfrm>
              <a:off x="10250621" y="4747419"/>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grpSp>
    </p:spTree>
    <p:extLst>
      <p:ext uri="{BB962C8B-B14F-4D97-AF65-F5344CB8AC3E}">
        <p14:creationId xmlns:p14="http://schemas.microsoft.com/office/powerpoint/2010/main" val="21436784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nvPr>
        </p:nvSpPr>
        <p:spPr>
          <a:xfrm>
            <a:off x="374094" y="0"/>
            <a:ext cx="10724938" cy="973596"/>
          </a:xfrm>
        </p:spPr>
        <p:txBody>
          <a:bodyPr/>
          <a:lstStyle/>
          <a:p>
            <a:r>
              <a:rPr lang="en-US">
                <a:solidFill>
                  <a:srgbClr val="0078D7"/>
                </a:solidFill>
                <a:cs typeface="Segoe UI Light"/>
              </a:rPr>
              <a:t>Networking in Kubernetes</a:t>
            </a:r>
            <a:endParaRPr lang="en-US">
              <a:cs typeface="Segoe UI Light"/>
            </a:endParaRPr>
          </a:p>
        </p:txBody>
      </p:sp>
      <p:sp>
        <p:nvSpPr>
          <p:cNvPr id="3" name="Text Placeholder 2"/>
          <p:cNvSpPr>
            <a:spLocks noGrp="1"/>
          </p:cNvSpPr>
          <p:nvPr>
            <p:ph type="body" sz="quarter" idx="10"/>
            <p:extLst/>
          </p:nvPr>
        </p:nvSpPr>
        <p:spPr>
          <a:xfrm>
            <a:off x="275482" y="1213174"/>
            <a:ext cx="7625400" cy="4984224"/>
          </a:xfrm>
        </p:spPr>
        <p:txBody>
          <a:bodyPr vert="horz" wrap="square" lIns="146283" tIns="91427" rIns="146283" bIns="91427" rtlCol="0" anchor="t">
            <a:spAutoFit/>
          </a:bodyPr>
          <a:lstStyle/>
          <a:p>
            <a:r>
              <a:rPr lang="en-US" sz="2400" dirty="0">
                <a:solidFill>
                  <a:schemeClr val="tx1"/>
                </a:solidFill>
                <a:latin typeface="Segoe UI Light"/>
                <a:cs typeface="Segoe UI Light"/>
              </a:rPr>
              <a:t>Kubernetes Networking model introduces 3 methods of communications:</a:t>
            </a:r>
          </a:p>
          <a:p>
            <a:pPr marL="285695" indent="-285695">
              <a:buChar char="•"/>
            </a:pPr>
            <a:r>
              <a:rPr lang="en-US" sz="2400" dirty="0">
                <a:solidFill>
                  <a:schemeClr val="tx1"/>
                </a:solidFill>
                <a:latin typeface="Segoe UI Light"/>
                <a:cs typeface="Segoe UI Light"/>
              </a:rPr>
              <a:t>Pod-to-Pod communication directly by IP address. Kubernetes has a Pod-IP wide metric simplifying communication.</a:t>
            </a:r>
            <a:endParaRPr lang="en-US" sz="2400" b="1" dirty="0">
              <a:solidFill>
                <a:schemeClr val="tx1"/>
              </a:solidFill>
              <a:latin typeface="Segoe UI Light"/>
              <a:cs typeface="Segoe UI Light"/>
            </a:endParaRPr>
          </a:p>
          <a:p>
            <a:pPr marL="285695" indent="-285695">
              <a:buChar char="•"/>
            </a:pPr>
            <a:r>
              <a:rPr lang="en-US" sz="2400" dirty="0">
                <a:solidFill>
                  <a:schemeClr val="tx1"/>
                </a:solidFill>
                <a:latin typeface="Segoe UI Light"/>
                <a:cs typeface="Segoe UI Light"/>
              </a:rPr>
              <a:t>Pod-to-Service Communication – Client traffic is directed to service virtual IP by iptables rules that are modified by the </a:t>
            </a:r>
            <a:r>
              <a:rPr lang="en-US" sz="2400" dirty="0" err="1">
                <a:solidFill>
                  <a:schemeClr val="tx1"/>
                </a:solidFill>
                <a:latin typeface="Segoe UI Light"/>
                <a:cs typeface="Segoe UI Light"/>
              </a:rPr>
              <a:t>kube</a:t>
            </a:r>
            <a:r>
              <a:rPr lang="en-US" sz="2400" dirty="0">
                <a:solidFill>
                  <a:schemeClr val="tx1"/>
                </a:solidFill>
                <a:latin typeface="Segoe UI Light"/>
                <a:cs typeface="Segoe UI Light"/>
              </a:rPr>
              <a:t>-proxy process (running on all hosts) and directed to the correct Pod.</a:t>
            </a:r>
            <a:endParaRPr lang="en-US" sz="2400" b="1" dirty="0">
              <a:solidFill>
                <a:schemeClr val="tx1"/>
              </a:solidFill>
              <a:latin typeface="Segoe UI Light"/>
              <a:cs typeface="Segoe UI Light"/>
            </a:endParaRPr>
          </a:p>
          <a:p>
            <a:pPr marL="285695" indent="-285695">
              <a:buChar char="•"/>
            </a:pPr>
            <a:r>
              <a:rPr lang="en-US" sz="2400" dirty="0">
                <a:solidFill>
                  <a:schemeClr val="tx1"/>
                </a:solidFill>
                <a:latin typeface="Segoe UI Light"/>
                <a:cs typeface="Segoe UI Light"/>
              </a:rPr>
              <a:t>External-to-Internal Communication – external access is captured by an external load balancer which targets nodes in a cluster. The Pod-to-Service flow stays the same.</a:t>
            </a:r>
            <a:endParaRPr lang="en-US" sz="2400" b="1" dirty="0">
              <a:cs typeface="Segoe UI Light"/>
            </a:endParaRPr>
          </a:p>
        </p:txBody>
      </p:sp>
      <p:pic>
        <p:nvPicPr>
          <p:cNvPr id="4" name="Picture 4" descr="services-iptables-overview.png"/>
          <p:cNvPicPr>
            <a:picLocks noChangeAspect="1"/>
          </p:cNvPicPr>
          <p:nvPr/>
        </p:nvPicPr>
        <p:blipFill>
          <a:blip r:embed="rId3"/>
          <a:stretch>
            <a:fillRect/>
          </a:stretch>
        </p:blipFill>
        <p:spPr>
          <a:xfrm>
            <a:off x="7896473" y="1619517"/>
            <a:ext cx="4376958" cy="3250708"/>
          </a:xfrm>
          <a:prstGeom prst="rect">
            <a:avLst/>
          </a:prstGeom>
        </p:spPr>
      </p:pic>
    </p:spTree>
    <p:extLst>
      <p:ext uri="{BB962C8B-B14F-4D97-AF65-F5344CB8AC3E}">
        <p14:creationId xmlns:p14="http://schemas.microsoft.com/office/powerpoint/2010/main" val="192787970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4294967295"/>
            <p:extLst/>
          </p:nvPr>
        </p:nvSpPr>
        <p:spPr>
          <a:xfrm>
            <a:off x="425992" y="994095"/>
            <a:ext cx="6552630" cy="5783448"/>
          </a:xfrm>
        </p:spPr>
        <p:txBody>
          <a:bodyPr anchor="ctr">
            <a:noAutofit/>
          </a:bodyPr>
          <a:lstStyle/>
          <a:p>
            <a:r>
              <a:rPr lang="en-US" sz="2040" dirty="0"/>
              <a:t>Nodes, Deployments, Pods, Services</a:t>
            </a:r>
          </a:p>
          <a:p>
            <a:r>
              <a:rPr lang="en-US" sz="2040" dirty="0"/>
              <a:t>Services</a:t>
            </a:r>
            <a:endParaRPr lang="en-US" sz="2040" dirty="0">
              <a:cs typeface="Segoe UI Light"/>
            </a:endParaRPr>
          </a:p>
          <a:p>
            <a:pPr lvl="1"/>
            <a:r>
              <a:rPr lang="en-US" sz="1836" dirty="0"/>
              <a:t>Expose the services</a:t>
            </a:r>
            <a:endParaRPr lang="en-US" sz="1836" dirty="0">
              <a:cs typeface="Segoe UI Semilight"/>
            </a:endParaRPr>
          </a:p>
          <a:p>
            <a:pPr lvl="1"/>
            <a:r>
              <a:rPr lang="en-US" sz="1836" dirty="0"/>
              <a:t>Works with platform Load Balancers to get public IPs</a:t>
            </a:r>
            <a:endParaRPr lang="en-US" sz="1836" dirty="0">
              <a:cs typeface="Segoe UI Semilight"/>
            </a:endParaRPr>
          </a:p>
          <a:p>
            <a:pPr lvl="1"/>
            <a:r>
              <a:rPr lang="en-US" sz="1836" dirty="0"/>
              <a:t>Internal load balancing between pods</a:t>
            </a:r>
            <a:endParaRPr lang="en-US" sz="2040" dirty="0"/>
          </a:p>
          <a:p>
            <a:r>
              <a:rPr lang="en-US" sz="2040" dirty="0" err="1"/>
              <a:t>kube-dns</a:t>
            </a:r>
            <a:r>
              <a:rPr lang="en-US" sz="2040" dirty="0">
                <a:cs typeface="Segoe UI Light"/>
              </a:rPr>
              <a:t> (preferred)</a:t>
            </a:r>
            <a:endParaRPr lang="en-US" sz="2040" dirty="0"/>
          </a:p>
          <a:p>
            <a:pPr lvl="1"/>
            <a:r>
              <a:rPr lang="en-US" sz="1836" dirty="0"/>
              <a:t>Name service enabled in Kubernetes (Default in ACS)</a:t>
            </a:r>
            <a:endParaRPr lang="en-US" sz="1836" dirty="0">
              <a:cs typeface="Segoe UI Semilight"/>
            </a:endParaRPr>
          </a:p>
          <a:p>
            <a:r>
              <a:rPr lang="en-US" sz="2040" dirty="0">
                <a:solidFill>
                  <a:srgbClr val="353535"/>
                </a:solidFill>
                <a:latin typeface="Segoe UI Light"/>
                <a:cs typeface="Segoe UI Light"/>
              </a:rPr>
              <a:t>Environment Variables</a:t>
            </a:r>
          </a:p>
          <a:p>
            <a:pPr lvl="1"/>
            <a:r>
              <a:rPr lang="en-US" sz="1836" dirty="0">
                <a:solidFill>
                  <a:srgbClr val="505050"/>
                </a:solidFill>
                <a:cs typeface="Segoe UI Semilight"/>
              </a:rPr>
              <a:t>Every Service is assigned environment variables with information of the service</a:t>
            </a:r>
          </a:p>
          <a:p>
            <a:pPr lvl="1"/>
            <a:r>
              <a:rPr lang="en-US" sz="1836" dirty="0">
                <a:solidFill>
                  <a:srgbClr val="000000"/>
                </a:solidFill>
                <a:cs typeface="Segoe UI Semilight"/>
              </a:rPr>
              <a:t>REDIS_MASTER_SERVICE_HOST=10.0.0.11 REDIS_MASTER_SERVICE_PORT=6379 REDIS_MASTER_PORT=</a:t>
            </a:r>
            <a:r>
              <a:rPr lang="en-US" sz="1836" dirty="0" err="1">
                <a:solidFill>
                  <a:srgbClr val="000000"/>
                </a:solidFill>
                <a:cs typeface="Segoe UI Semilight"/>
              </a:rPr>
              <a:t>tcp</a:t>
            </a:r>
            <a:r>
              <a:rPr lang="en-US" sz="1836" dirty="0">
                <a:solidFill>
                  <a:srgbClr val="000000"/>
                </a:solidFill>
                <a:cs typeface="Segoe UI Semilight"/>
              </a:rPr>
              <a:t>://10.0.0.11:6379 REDIS_MASTER_PORT_6379_TCP=</a:t>
            </a:r>
            <a:r>
              <a:rPr lang="en-US" sz="1836" dirty="0" err="1">
                <a:solidFill>
                  <a:srgbClr val="000000"/>
                </a:solidFill>
                <a:cs typeface="Segoe UI Semilight"/>
              </a:rPr>
              <a:t>tcp</a:t>
            </a:r>
            <a:r>
              <a:rPr lang="en-US" sz="1836" dirty="0">
                <a:solidFill>
                  <a:srgbClr val="000000"/>
                </a:solidFill>
                <a:cs typeface="Segoe UI Semilight"/>
              </a:rPr>
              <a:t>://10.0.0.11:6379 REDIS_MASTER_PORT_6379_TCP_PROTO=</a:t>
            </a:r>
            <a:r>
              <a:rPr lang="en-US" sz="1836" dirty="0" err="1">
                <a:solidFill>
                  <a:srgbClr val="000000"/>
                </a:solidFill>
                <a:cs typeface="Segoe UI Semilight"/>
              </a:rPr>
              <a:t>tcp</a:t>
            </a:r>
            <a:r>
              <a:rPr lang="en-US" sz="1836" dirty="0">
                <a:solidFill>
                  <a:srgbClr val="000000"/>
                </a:solidFill>
                <a:cs typeface="Segoe UI Semilight"/>
              </a:rPr>
              <a:t> REDIS_MASTER_PORT_6379_TCP_PORT=6379 REDIS_MASTER_PORT_6379_TCP_ADDR=10.0.0.11 </a:t>
            </a:r>
            <a:endParaRPr lang="en-US" sz="1836" dirty="0">
              <a:solidFill>
                <a:srgbClr val="505050"/>
              </a:solidFill>
              <a:cs typeface="Segoe UI Semilight"/>
            </a:endParaRPr>
          </a:p>
          <a:p>
            <a:pPr lvl="1"/>
            <a:endParaRPr lang="en-US" sz="1836" dirty="0">
              <a:solidFill>
                <a:srgbClr val="505050"/>
              </a:solidFill>
              <a:cs typeface="Segoe UI Semilight"/>
            </a:endParaRPr>
          </a:p>
        </p:txBody>
      </p:sp>
      <p:pic>
        <p:nvPicPr>
          <p:cNvPr id="8" name="Picture 7" descr="A picture containing: nintendo, text, map&#10;&#10;Description generated with very high confidence"/>
          <p:cNvPicPr>
            <a:picLocks noChangeAspect="1"/>
          </p:cNvPicPr>
          <p:nvPr/>
        </p:nvPicPr>
        <p:blipFill>
          <a:blip r:embed="rId3"/>
          <a:stretch>
            <a:fillRect/>
          </a:stretch>
        </p:blipFill>
        <p:spPr>
          <a:xfrm>
            <a:off x="7101602" y="1467122"/>
            <a:ext cx="4854062" cy="4570576"/>
          </a:xfrm>
          <a:prstGeom prst="rect">
            <a:avLst/>
          </a:prstGeom>
        </p:spPr>
      </p:pic>
      <p:sp>
        <p:nvSpPr>
          <p:cNvPr id="9" name="TextBox 8"/>
          <p:cNvSpPr txBox="1"/>
          <p:nvPr/>
        </p:nvSpPr>
        <p:spPr>
          <a:xfrm>
            <a:off x="6941605" y="6510726"/>
            <a:ext cx="4842945" cy="270285"/>
          </a:xfrm>
          <a:prstGeom prst="rect">
            <a:avLst/>
          </a:prstGeom>
          <a:noFill/>
        </p:spPr>
        <p:txBody>
          <a:bodyPr wrap="none" rtlCol="0">
            <a:spAutoFit/>
          </a:bodyPr>
          <a:lstStyle/>
          <a:p>
            <a:pPr defTabSz="932418"/>
            <a:r>
              <a:rPr lang="en-US" sz="1122">
                <a:solidFill>
                  <a:prstClr val="white"/>
                </a:solidFill>
                <a:latin typeface="Calibri" panose="020F0502020204030204"/>
              </a:rPr>
              <a:t>Source: https://kubernetes.io/docs/tutorials/kubernetes-basics/expose-intro/</a:t>
            </a:r>
          </a:p>
        </p:txBody>
      </p:sp>
      <p:sp>
        <p:nvSpPr>
          <p:cNvPr id="10" name="Title 1"/>
          <p:cNvSpPr>
            <a:spLocks noGrp="1"/>
          </p:cNvSpPr>
          <p:nvPr>
            <p:ph type="title"/>
          </p:nvPr>
        </p:nvSpPr>
        <p:spPr>
          <a:xfrm>
            <a:off x="275480" y="163654"/>
            <a:ext cx="11028173" cy="676357"/>
          </a:xfrm>
        </p:spPr>
        <p:txBody>
          <a:bodyPr>
            <a:noAutofit/>
          </a:bodyPr>
          <a:lstStyle/>
          <a:p>
            <a:pPr defTabSz="932563"/>
            <a:r>
              <a:rPr lang="en-US" sz="4799" spc="-70" dirty="0">
                <a:ln w="3175">
                  <a:noFill/>
                </a:ln>
                <a:solidFill>
                  <a:srgbClr val="0072C6"/>
                </a:solidFill>
                <a:ea typeface="+mn-ea"/>
                <a:cs typeface="Segoe UI" pitchFamily="34" charset="0"/>
              </a:rPr>
              <a:t>Service Discovery with Kubernetes</a:t>
            </a:r>
            <a:endParaRPr lang="fr-FR" sz="4799" spc="-70" dirty="0">
              <a:ln w="3175">
                <a:noFill/>
              </a:ln>
              <a:solidFill>
                <a:srgbClr val="0072C6"/>
              </a:solidFill>
              <a:ea typeface="+mn-ea"/>
              <a:cs typeface="Segoe UI" pitchFamily="34" charset="0"/>
            </a:endParaRPr>
          </a:p>
        </p:txBody>
      </p:sp>
    </p:spTree>
    <p:extLst>
      <p:ext uri="{BB962C8B-B14F-4D97-AF65-F5344CB8AC3E}">
        <p14:creationId xmlns:p14="http://schemas.microsoft.com/office/powerpoint/2010/main" val="17334197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6" y="1213174"/>
            <a:ext cx="11885514" cy="5502265"/>
          </a:xfrm>
        </p:spPr>
        <p:txBody>
          <a:bodyPr/>
          <a:lstStyle/>
          <a:p>
            <a:r>
              <a:rPr lang="en-US" dirty="0"/>
              <a:t>Typically, services and pods have IPs only routable by the cluster network</a:t>
            </a:r>
          </a:p>
          <a:p>
            <a:r>
              <a:rPr lang="en-US" dirty="0"/>
              <a:t>All traffic that ends up at an edge router is either dropped or forwarded elsewhere</a:t>
            </a:r>
          </a:p>
          <a:p>
            <a:r>
              <a:rPr lang="en-US" dirty="0"/>
              <a:t>Ingress is a collection of rules that allow inbound connections to reach the cluster services</a:t>
            </a:r>
          </a:p>
          <a:p>
            <a:r>
              <a:rPr lang="en-US" dirty="0"/>
              <a:t>An </a:t>
            </a:r>
            <a:r>
              <a:rPr lang="en-US" u="sng" dirty="0">
                <a:hlinkClick r:id="rId3"/>
              </a:rPr>
              <a:t>Ingress controller</a:t>
            </a:r>
            <a:r>
              <a:rPr lang="en-US" dirty="0"/>
              <a:t> is responsible for fulfilling the Ingress, usually with a </a:t>
            </a:r>
            <a:r>
              <a:rPr lang="en-US" dirty="0" err="1"/>
              <a:t>loadbalancer</a:t>
            </a:r>
            <a:r>
              <a:rPr lang="en-US" dirty="0"/>
              <a:t>, though it may also configure your edge router or additional frontends to help handle the traffic in an HA manner</a:t>
            </a:r>
          </a:p>
        </p:txBody>
      </p:sp>
      <p:sp>
        <p:nvSpPr>
          <p:cNvPr id="2" name="Title 1"/>
          <p:cNvSpPr>
            <a:spLocks noGrp="1"/>
          </p:cNvSpPr>
          <p:nvPr>
            <p:ph type="title"/>
          </p:nvPr>
        </p:nvSpPr>
        <p:spPr>
          <a:xfrm>
            <a:off x="277846" y="122981"/>
            <a:ext cx="10724938" cy="799374"/>
          </a:xfrm>
        </p:spPr>
        <p:txBody>
          <a:bodyPr>
            <a:normAutofit/>
          </a:bodyPr>
          <a:lstStyle/>
          <a:p>
            <a:pPr defTabSz="932563"/>
            <a:r>
              <a:rPr lang="en-US" sz="4799" spc="-70" dirty="0">
                <a:ln w="3175">
                  <a:noFill/>
                </a:ln>
                <a:solidFill>
                  <a:srgbClr val="0072C6"/>
                </a:solidFill>
                <a:ea typeface="+mn-ea"/>
                <a:cs typeface="Segoe UI" pitchFamily="34" charset="0"/>
              </a:rPr>
              <a:t>Ingresses</a:t>
            </a:r>
          </a:p>
        </p:txBody>
      </p:sp>
    </p:spTree>
    <p:extLst>
      <p:ext uri="{BB962C8B-B14F-4D97-AF65-F5344CB8AC3E}">
        <p14:creationId xmlns:p14="http://schemas.microsoft.com/office/powerpoint/2010/main" val="20080537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FF00EA-F2E6-4FD5-8282-B91219AFE8AF}"/>
              </a:ext>
            </a:extLst>
          </p:cNvPr>
          <p:cNvSpPr>
            <a:spLocks noGrp="1"/>
          </p:cNvSpPr>
          <p:nvPr>
            <p:ph type="title"/>
          </p:nvPr>
        </p:nvSpPr>
        <p:spPr/>
        <p:txBody>
          <a:bodyPr/>
          <a:lstStyle/>
          <a:p>
            <a:r>
              <a:rPr lang="en-US"/>
              <a:t>Where do developers spend time…</a:t>
            </a:r>
          </a:p>
        </p:txBody>
      </p:sp>
      <p:sp>
        <p:nvSpPr>
          <p:cNvPr id="3" name="Shape 1484">
            <a:extLst>
              <a:ext uri="{FF2B5EF4-FFF2-40B4-BE49-F238E27FC236}">
                <a16:creationId xmlns:a16="http://schemas.microsoft.com/office/drawing/2014/main" xmlns="" id="{4A2CB58B-C544-485C-98AE-024DD201EA4B}"/>
              </a:ext>
            </a:extLst>
          </p:cNvPr>
          <p:cNvSpPr/>
          <p:nvPr/>
        </p:nvSpPr>
        <p:spPr>
          <a:xfrm>
            <a:off x="435397" y="1662749"/>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a16="http://schemas.microsoft.com/office/drawing/2014/main" xmlns="" id="{6C9CA343-997C-406D-B782-6366519BAFEE}"/>
              </a:ext>
            </a:extLst>
          </p:cNvPr>
          <p:cNvSpPr/>
          <p:nvPr/>
        </p:nvSpPr>
        <p:spPr>
          <a:xfrm>
            <a:off x="435397" y="2510435"/>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a16="http://schemas.microsoft.com/office/drawing/2014/main" xmlns="" id="{1054195C-A828-44C9-90BB-0530FA422B04}"/>
              </a:ext>
            </a:extLst>
          </p:cNvPr>
          <p:cNvSpPr/>
          <p:nvPr/>
        </p:nvSpPr>
        <p:spPr>
          <a:xfrm>
            <a:off x="416677" y="3347159"/>
            <a:ext cx="5131106" cy="878149"/>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Adding features to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a16="http://schemas.microsoft.com/office/drawing/2014/main" xmlns="" id="{4A60CE40-460F-419B-BA50-0C226AC87C5C}"/>
              </a:ext>
            </a:extLst>
          </p:cNvPr>
          <p:cNvSpPr/>
          <p:nvPr/>
        </p:nvSpPr>
        <p:spPr>
          <a:xfrm>
            <a:off x="416677" y="4262861"/>
            <a:ext cx="5131106" cy="790177"/>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the feature someone else added to the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a16="http://schemas.microsoft.com/office/drawing/2014/main" xmlns="" id="{8BA9CF2C-3343-4B06-9AEF-03B3F3462A0E}"/>
              </a:ext>
            </a:extLst>
          </p:cNvPr>
          <p:cNvSpPr/>
          <p:nvPr/>
        </p:nvSpPr>
        <p:spPr>
          <a:xfrm>
            <a:off x="416677" y="5104711"/>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Building a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a:t>
            </a:r>
          </a:p>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(maybe … if there’s time) </a:t>
            </a:r>
            <a:endPar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endParaRPr>
          </a:p>
        </p:txBody>
      </p:sp>
      <p:pic>
        <p:nvPicPr>
          <p:cNvPr id="10" name="Picture 9">
            <a:extLst>
              <a:ext uri="{FF2B5EF4-FFF2-40B4-BE49-F238E27FC236}">
                <a16:creationId xmlns:a16="http://schemas.microsoft.com/office/drawing/2014/main" xmlns="" id="{E661E1A0-B815-4368-8AB7-D419BD5209A4}"/>
              </a:ext>
            </a:extLst>
          </p:cNvPr>
          <p:cNvPicPr>
            <a:picLocks noChangeAspect="1"/>
          </p:cNvPicPr>
          <p:nvPr/>
        </p:nvPicPr>
        <p:blipFill>
          <a:blip r:embed="rId3"/>
          <a:stretch>
            <a:fillRect/>
          </a:stretch>
        </p:blipFill>
        <p:spPr>
          <a:xfrm>
            <a:off x="5635759" y="1668482"/>
            <a:ext cx="6352267" cy="4228725"/>
          </a:xfrm>
          <a:prstGeom prst="rect">
            <a:avLst/>
          </a:prstGeom>
        </p:spPr>
      </p:pic>
    </p:spTree>
    <p:extLst>
      <p:ext uri="{BB962C8B-B14F-4D97-AF65-F5344CB8AC3E}">
        <p14:creationId xmlns:p14="http://schemas.microsoft.com/office/powerpoint/2010/main" val="406693461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6" y="1213174"/>
            <a:ext cx="11885514" cy="5502265"/>
          </a:xfrm>
        </p:spPr>
        <p:txBody>
          <a:bodyPr/>
          <a:lstStyle/>
          <a:p>
            <a:r>
              <a:rPr lang="en-US" dirty="0"/>
              <a:t>Add a slide on CNI here</a:t>
            </a:r>
            <a:r>
              <a:rPr lang="mr-IN" dirty="0"/>
              <a:t>…</a:t>
            </a:r>
            <a:endParaRPr lang="en-US" dirty="0"/>
          </a:p>
        </p:txBody>
      </p:sp>
      <p:sp>
        <p:nvSpPr>
          <p:cNvPr id="2" name="Title 1"/>
          <p:cNvSpPr>
            <a:spLocks noGrp="1"/>
          </p:cNvSpPr>
          <p:nvPr>
            <p:ph type="title"/>
          </p:nvPr>
        </p:nvSpPr>
        <p:spPr>
          <a:xfrm>
            <a:off x="277846" y="122981"/>
            <a:ext cx="10724938" cy="799374"/>
          </a:xfrm>
        </p:spPr>
        <p:txBody>
          <a:bodyPr>
            <a:normAutofit/>
          </a:bodyPr>
          <a:lstStyle/>
          <a:p>
            <a:pPr defTabSz="932563"/>
            <a:r>
              <a:rPr lang="en-US" sz="4799" spc="-70" dirty="0">
                <a:ln w="3175">
                  <a:noFill/>
                </a:ln>
                <a:solidFill>
                  <a:srgbClr val="0072C6"/>
                </a:solidFill>
                <a:ea typeface="+mn-ea"/>
                <a:cs typeface="Segoe UI" pitchFamily="34" charset="0"/>
              </a:rPr>
              <a:t>CNI</a:t>
            </a:r>
          </a:p>
        </p:txBody>
      </p:sp>
    </p:spTree>
    <p:extLst>
      <p:ext uri="{BB962C8B-B14F-4D97-AF65-F5344CB8AC3E}">
        <p14:creationId xmlns:p14="http://schemas.microsoft.com/office/powerpoint/2010/main" val="13578787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5481" y="2125663"/>
            <a:ext cx="11885514" cy="2221914"/>
          </a:xfrm>
        </p:spPr>
        <p:txBody>
          <a:bodyPr/>
          <a:lstStyle/>
          <a:p>
            <a:pPr defTabSz="932634" eaLnBrk="1" hangingPunct="1"/>
            <a:r>
              <a:rPr lang="en-US" spc="-101" dirty="0">
                <a:solidFill>
                  <a:schemeClr val="bg2"/>
                </a:solidFill>
                <a:ea typeface="+mn-ea"/>
              </a:rPr>
              <a:t>DevOps &amp;</a:t>
            </a:r>
            <a:br>
              <a:rPr lang="en-US" spc="-101" dirty="0">
                <a:solidFill>
                  <a:schemeClr val="bg2"/>
                </a:solidFill>
                <a:ea typeface="+mn-ea"/>
              </a:rPr>
            </a:br>
            <a:r>
              <a:rPr lang="en-US" spc="-101" dirty="0">
                <a:solidFill>
                  <a:schemeClr val="bg2"/>
                </a:solidFill>
                <a:ea typeface="+mn-ea"/>
              </a:rPr>
              <a:t>CI / CD</a:t>
            </a:r>
          </a:p>
        </p:txBody>
      </p:sp>
    </p:spTree>
    <p:extLst>
      <p:ext uri="{BB962C8B-B14F-4D97-AF65-F5344CB8AC3E}">
        <p14:creationId xmlns:p14="http://schemas.microsoft.com/office/powerpoint/2010/main" val="206142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Developers: Test, Build, Code, Plan</a:t>
            </a:r>
          </a:p>
          <a:p>
            <a:r>
              <a:rPr lang="en-US" sz="3672" dirty="0"/>
              <a:t>Operations: Monitor, Release, Deploy, Operate</a:t>
            </a:r>
          </a:p>
          <a:p>
            <a:r>
              <a:rPr lang="en-US" sz="3672" dirty="0"/>
              <a:t>DevOps Features</a:t>
            </a:r>
          </a:p>
          <a:p>
            <a:pPr lvl="1"/>
            <a:r>
              <a:rPr lang="en-US" sz="2040" dirty="0"/>
              <a:t>Speed of application delivery/updates</a:t>
            </a:r>
          </a:p>
          <a:p>
            <a:pPr lvl="1"/>
            <a:r>
              <a:rPr lang="en-US" sz="2040" dirty="0"/>
              <a:t>Faster time to value</a:t>
            </a:r>
          </a:p>
          <a:p>
            <a:pPr lvl="1"/>
            <a:r>
              <a:rPr lang="en-US" sz="2040" dirty="0"/>
              <a:t>Repeatable/consistent</a:t>
            </a:r>
          </a:p>
          <a:p>
            <a:pPr lvl="1"/>
            <a:r>
              <a:rPr lang="en-US" sz="2040" dirty="0"/>
              <a:t>Automated testing</a:t>
            </a:r>
          </a:p>
          <a:p>
            <a:pPr lvl="1"/>
            <a:r>
              <a:rPr lang="en-US" sz="2040" dirty="0"/>
              <a:t>Traceability of process</a:t>
            </a:r>
          </a:p>
          <a:p>
            <a:pPr lvl="1"/>
            <a:r>
              <a:rPr lang="en-US" sz="2040" dirty="0"/>
              <a:t>Applying developer patterns to infrastructure</a:t>
            </a:r>
          </a:p>
          <a:p>
            <a:pPr lvl="2"/>
            <a:r>
              <a:rPr lang="en-US" sz="1836" dirty="0"/>
              <a:t>Infrastructure as code</a:t>
            </a:r>
          </a:p>
          <a:p>
            <a:pPr lvl="2"/>
            <a:r>
              <a:rPr lang="en-US" sz="1836" dirty="0"/>
              <a:t>Ops teams embracing source control</a:t>
            </a:r>
          </a:p>
          <a:p>
            <a:pPr lvl="1"/>
            <a:r>
              <a:rPr lang="en-US" sz="2236" dirty="0"/>
              <a:t>Centralized monitoring, logging, debugging</a:t>
            </a:r>
          </a:p>
          <a:p>
            <a:r>
              <a:rPr lang="en-US" sz="3672" dirty="0"/>
              <a:t>CI / CD </a:t>
            </a:r>
            <a:r>
              <a:rPr lang="mr-IN" sz="3672" dirty="0"/>
              <a:t>–</a:t>
            </a:r>
            <a:r>
              <a:rPr lang="en-US" sz="3672" dirty="0"/>
              <a:t> key aspect of quality DevOps</a:t>
            </a:r>
          </a:p>
        </p:txBody>
      </p:sp>
      <p:sp>
        <p:nvSpPr>
          <p:cNvPr id="2" name="Title 1"/>
          <p:cNvSpPr>
            <a:spLocks noGrp="1"/>
          </p:cNvSpPr>
          <p:nvPr>
            <p:ph type="title"/>
          </p:nvPr>
        </p:nvSpPr>
        <p:spPr/>
        <p:txBody>
          <a:bodyPr/>
          <a:lstStyle/>
          <a:p>
            <a:r>
              <a:rPr lang="en-US" sz="4399" spc="-70" dirty="0">
                <a:solidFill>
                  <a:srgbClr val="0078D7"/>
                </a:solidFill>
              </a:rPr>
              <a:t>DevOps Practices Arrive</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648596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solidFill>
                  <a:srgbClr val="0078D7"/>
                </a:solidFill>
              </a:rPr>
              <a:t>DevOps – Why you care</a:t>
            </a:r>
          </a:p>
        </p:txBody>
      </p:sp>
      <p:pic>
        <p:nvPicPr>
          <p:cNvPr id="3" name="Picture 2"/>
          <p:cNvPicPr>
            <a:picLocks noChangeAspect="1"/>
          </p:cNvPicPr>
          <p:nvPr/>
        </p:nvPicPr>
        <p:blipFill>
          <a:blip r:embed="rId3"/>
          <a:stretch>
            <a:fillRect/>
          </a:stretch>
        </p:blipFill>
        <p:spPr>
          <a:xfrm>
            <a:off x="580237" y="1213174"/>
            <a:ext cx="4901424" cy="5255914"/>
          </a:xfrm>
          <a:prstGeom prst="rect">
            <a:avLst/>
          </a:prstGeom>
        </p:spPr>
      </p:pic>
      <p:sp>
        <p:nvSpPr>
          <p:cNvPr id="12" name="TextBox 11"/>
          <p:cNvSpPr txBox="1"/>
          <p:nvPr/>
        </p:nvSpPr>
        <p:spPr>
          <a:xfrm>
            <a:off x="5817934" y="14389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Deploy 200 times more frequently</a:t>
            </a:r>
          </a:p>
        </p:txBody>
      </p:sp>
      <p:sp>
        <p:nvSpPr>
          <p:cNvPr id="13" name="TextBox 12"/>
          <p:cNvSpPr txBox="1"/>
          <p:nvPr/>
        </p:nvSpPr>
        <p:spPr>
          <a:xfrm>
            <a:off x="5817934" y="23484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Go from code check-in to production 2,555 times faster</a:t>
            </a:r>
          </a:p>
        </p:txBody>
      </p:sp>
      <p:sp>
        <p:nvSpPr>
          <p:cNvPr id="20" name="TextBox 19"/>
          <p:cNvSpPr txBox="1"/>
          <p:nvPr/>
        </p:nvSpPr>
        <p:spPr>
          <a:xfrm>
            <a:off x="5817934" y="3257961"/>
            <a:ext cx="6123411" cy="405993"/>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Recover from failure 24 times faster</a:t>
            </a:r>
          </a:p>
        </p:txBody>
      </p:sp>
      <p:sp>
        <p:nvSpPr>
          <p:cNvPr id="21" name="TextBox 20"/>
          <p:cNvSpPr txBox="1"/>
          <p:nvPr/>
        </p:nvSpPr>
        <p:spPr>
          <a:xfrm>
            <a:off x="5817934" y="39769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50% less time remediating security challenges</a:t>
            </a:r>
          </a:p>
        </p:txBody>
      </p:sp>
      <p:sp>
        <p:nvSpPr>
          <p:cNvPr id="22" name="TextBox 21"/>
          <p:cNvSpPr txBox="1"/>
          <p:nvPr/>
        </p:nvSpPr>
        <p:spPr>
          <a:xfrm>
            <a:off x="5817934" y="48864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22% less time on unplanned work</a:t>
            </a:r>
            <a:endParaRPr lang="en-US" sz="2745" kern="0" err="1">
              <a:solidFill>
                <a:srgbClr val="353535"/>
              </a:solidFill>
              <a:latin typeface="Segoe UI Light" panose="020B0502040204020203" pitchFamily="34" charset="0"/>
            </a:endParaRPr>
          </a:p>
        </p:txBody>
      </p:sp>
      <p:sp>
        <p:nvSpPr>
          <p:cNvPr id="23" name="TextBox 22"/>
          <p:cNvSpPr txBox="1"/>
          <p:nvPr/>
        </p:nvSpPr>
        <p:spPr>
          <a:xfrm>
            <a:off x="5817934" y="5795965"/>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2.2 times more likely to believe their places a great place to work</a:t>
            </a:r>
            <a:endParaRPr lang="en-US" sz="2745" kern="0" err="1">
              <a:solidFill>
                <a:srgbClr val="353535"/>
              </a:solidFill>
              <a:latin typeface="Segoe UI Light" panose="020B0502040204020203" pitchFamily="34" charset="0"/>
            </a:endParaRPr>
          </a:p>
        </p:txBody>
      </p:sp>
      <p:sp>
        <p:nvSpPr>
          <p:cNvPr id="24" name="TextBox 23"/>
          <p:cNvSpPr txBox="1"/>
          <p:nvPr/>
        </p:nvSpPr>
        <p:spPr>
          <a:xfrm>
            <a:off x="6599183" y="6392452"/>
            <a:ext cx="6046080" cy="746915"/>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1176" i="1" kern="0" dirty="0">
                <a:solidFill>
                  <a:srgbClr val="505050">
                    <a:lumMod val="50000"/>
                  </a:srgbClr>
                </a:solidFill>
                <a:latin typeface="Segoe UI Light" panose="020B0502040204020203" pitchFamily="34" charset="0"/>
              </a:rPr>
              <a:t>Source: https://</a:t>
            </a:r>
            <a:r>
              <a:rPr lang="en-US" sz="1176" i="1" kern="0" dirty="0" err="1">
                <a:solidFill>
                  <a:srgbClr val="505050">
                    <a:lumMod val="50000"/>
                  </a:srgbClr>
                </a:solidFill>
                <a:latin typeface="Segoe UI Light" panose="020B0502040204020203" pitchFamily="34" charset="0"/>
              </a:rPr>
              <a:t>puppet.com</a:t>
            </a:r>
            <a:r>
              <a:rPr lang="en-US" sz="1176" i="1" kern="0" dirty="0">
                <a:solidFill>
                  <a:srgbClr val="505050">
                    <a:lumMod val="50000"/>
                  </a:srgbClr>
                </a:solidFill>
                <a:latin typeface="Segoe UI Light" panose="020B0502040204020203" pitchFamily="34" charset="0"/>
              </a:rPr>
              <a:t>/resources/white-paper/2016-state-of-devops-report  </a:t>
            </a:r>
          </a:p>
        </p:txBody>
      </p:sp>
    </p:spTree>
    <p:extLst>
      <p:ext uri="{BB962C8B-B14F-4D97-AF65-F5344CB8AC3E}">
        <p14:creationId xmlns:p14="http://schemas.microsoft.com/office/powerpoint/2010/main" val="511026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Jenkins</a:t>
            </a:r>
          </a:p>
          <a:p>
            <a:r>
              <a:rPr lang="en-US" sz="3672" dirty="0"/>
              <a:t>Visual Studio Team Services</a:t>
            </a:r>
          </a:p>
          <a:p>
            <a:r>
              <a:rPr lang="en-US" sz="3672" dirty="0"/>
              <a:t>Spinnaker and Netflix OSS</a:t>
            </a:r>
          </a:p>
          <a:p>
            <a:r>
              <a:rPr lang="en-US" sz="3672" dirty="0"/>
              <a:t>Travis</a:t>
            </a:r>
          </a:p>
          <a:p>
            <a:r>
              <a:rPr lang="en-US" sz="3672" dirty="0"/>
              <a:t>TeamCity </a:t>
            </a:r>
          </a:p>
          <a:p>
            <a:r>
              <a:rPr lang="en-US" sz="3672" dirty="0" err="1"/>
              <a:t>CircleCI</a:t>
            </a:r>
            <a:endParaRPr lang="en-US" sz="3672" dirty="0"/>
          </a:p>
          <a:p>
            <a:r>
              <a:rPr lang="en-US" sz="3672" dirty="0"/>
              <a:t>Additional utilities: code quality scanning, security, collaboration, etc.</a:t>
            </a:r>
          </a:p>
        </p:txBody>
      </p:sp>
      <p:sp>
        <p:nvSpPr>
          <p:cNvPr id="2" name="Title 1"/>
          <p:cNvSpPr>
            <a:spLocks noGrp="1"/>
          </p:cNvSpPr>
          <p:nvPr>
            <p:ph type="title"/>
          </p:nvPr>
        </p:nvSpPr>
        <p:spPr/>
        <p:txBody>
          <a:bodyPr/>
          <a:lstStyle/>
          <a:p>
            <a:r>
              <a:rPr lang="en-US" sz="4399" spc="-70" dirty="0">
                <a:solidFill>
                  <a:srgbClr val="0078D7"/>
                </a:solidFill>
              </a:rPr>
              <a:t>Common Toolsets</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730689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994" y="529512"/>
            <a:ext cx="11885514" cy="2052668"/>
          </a:xfrm>
        </p:spPr>
        <p:txBody>
          <a:bodyPr/>
          <a:lstStyle/>
          <a:p>
            <a:r>
              <a:rPr lang="en-US" sz="6599" spc="-70" smtClean="0">
                <a:solidFill>
                  <a:srgbClr val="0078D7"/>
                </a:solidFill>
              </a:rPr>
              <a:t>Helm</a:t>
            </a:r>
            <a:r>
              <a:rPr lang="en-US" sz="6599" spc="-70" dirty="0">
                <a:solidFill>
                  <a:srgbClr val="0078D7"/>
                </a:solidFill>
              </a:rPr>
              <a:t>: </a:t>
            </a:r>
            <a:r>
              <a:rPr lang="en-US" sz="6599" spc="-70" dirty="0">
                <a:solidFill>
                  <a:schemeClr val="tx2">
                    <a:lumMod val="50000"/>
                  </a:schemeClr>
                </a:solidFill>
              </a:rPr>
              <a:t/>
            </a:r>
            <a:br>
              <a:rPr lang="en-US" sz="6599" spc="-70" dirty="0">
                <a:solidFill>
                  <a:schemeClr val="tx2">
                    <a:lumMod val="50000"/>
                  </a:schemeClr>
                </a:solidFill>
              </a:rPr>
            </a:br>
            <a:r>
              <a:rPr lang="en-US" sz="6599" spc="-70" dirty="0">
                <a:solidFill>
                  <a:schemeClr val="tx2">
                    <a:lumMod val="50000"/>
                  </a:schemeClr>
                </a:solidFill>
              </a:rPr>
              <a:t>Kubernetes Package Manager</a:t>
            </a:r>
          </a:p>
        </p:txBody>
      </p:sp>
      <p:pic>
        <p:nvPicPr>
          <p:cNvPr id="7" name="Picture 6"/>
          <p:cNvPicPr>
            <a:picLocks noChangeAspect="1"/>
          </p:cNvPicPr>
          <p:nvPr/>
        </p:nvPicPr>
        <p:blipFill>
          <a:blip r:embed="rId3"/>
          <a:stretch>
            <a:fillRect/>
          </a:stretch>
        </p:blipFill>
        <p:spPr>
          <a:xfrm>
            <a:off x="3990611" y="3120625"/>
            <a:ext cx="4215141" cy="3332596"/>
          </a:xfrm>
          <a:prstGeom prst="rect">
            <a:avLst/>
          </a:prstGeom>
        </p:spPr>
      </p:pic>
    </p:spTree>
    <p:extLst>
      <p:ext uri="{BB962C8B-B14F-4D97-AF65-F5344CB8AC3E}">
        <p14:creationId xmlns:p14="http://schemas.microsoft.com/office/powerpoint/2010/main" val="286371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332520" y="287479"/>
            <a:ext cx="11586964" cy="778801"/>
          </a:xfrm>
          <a:prstGeom prst="rect">
            <a:avLst/>
          </a:prstGeom>
        </p:spPr>
        <p:txBody>
          <a:bodyPr vert="horz" wrap="square" lIns="124327" tIns="124327" rIns="124327" bIns="124327" rtlCol="0" anchor="t" anchorCtr="0">
            <a:noAutofit/>
          </a:bodyPr>
          <a:lstStyle/>
          <a:p>
            <a:pPr>
              <a:spcBef>
                <a:spcPct val="0"/>
              </a:spcBef>
            </a:pPr>
            <a:r>
              <a:rPr lang="en-US" dirty="0">
                <a:solidFill>
                  <a:srgbClr val="0078D7"/>
                </a:solidFill>
              </a:rPr>
              <a:t>Birth of Helm</a:t>
            </a:r>
            <a:endParaRPr lang="en" dirty="0">
              <a:solidFill>
                <a:srgbClr val="0078D7"/>
              </a:solidFill>
            </a:endParaRPr>
          </a:p>
        </p:txBody>
      </p:sp>
      <p:sp>
        <p:nvSpPr>
          <p:cNvPr id="217" name="Shape 217"/>
          <p:cNvSpPr txBox="1">
            <a:spLocks noGrp="1"/>
          </p:cNvSpPr>
          <p:nvPr>
            <p:ph type="body" idx="1"/>
          </p:nvPr>
        </p:nvSpPr>
        <p:spPr>
          <a:xfrm>
            <a:off x="445251" y="1341758"/>
            <a:ext cx="11586964" cy="4645882"/>
          </a:xfrm>
          <a:prstGeom prst="rect">
            <a:avLst/>
          </a:prstGeom>
        </p:spPr>
        <p:txBody>
          <a:bodyPr vert="horz" wrap="square" lIns="124327" tIns="124327" rIns="124327" bIns="124327" numCol="1" anchor="t" anchorCtr="0" compatLnSpc="1">
            <a:prstTxWarp prst="textNoShape">
              <a:avLst/>
            </a:prstTxWarp>
            <a:noAutofit/>
          </a:bodyPr>
          <a:lstStyle/>
          <a:p>
            <a:pPr marL="155429" indent="0">
              <a:lnSpc>
                <a:spcPct val="115000"/>
              </a:lnSpc>
              <a:spcAft>
                <a:spcPts val="0"/>
              </a:spcAft>
              <a:buClr>
                <a:schemeClr val="dk1"/>
              </a:buClr>
              <a:buSzPct val="100000"/>
              <a:buNone/>
            </a:pPr>
            <a:r>
              <a:rPr lang="en" dirty="0">
                <a:solidFill>
                  <a:schemeClr val="tx2">
                    <a:lumMod val="50000"/>
                  </a:schemeClr>
                </a:solidFill>
              </a:rPr>
              <a:t>On October 15th, 2015</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US" dirty="0">
                <a:solidFill>
                  <a:schemeClr val="tx2">
                    <a:lumMod val="50000"/>
                  </a:schemeClr>
                </a:solidFill>
              </a:rPr>
              <a:t>H</a:t>
            </a:r>
            <a:r>
              <a:rPr lang="en" dirty="0" err="1">
                <a:solidFill>
                  <a:schemeClr val="tx2">
                    <a:lumMod val="50000"/>
                  </a:schemeClr>
                </a:solidFill>
              </a:rPr>
              <a:t>ackathon</a:t>
            </a:r>
            <a:r>
              <a:rPr lang="en" dirty="0">
                <a:solidFill>
                  <a:schemeClr val="tx2">
                    <a:lumMod val="50000"/>
                  </a:schemeClr>
                </a:solidFill>
              </a:rPr>
              <a:t> project at company offsite</a:t>
            </a:r>
          </a:p>
          <a:p>
            <a:pPr marL="777144" lvl="1" indent="0">
              <a:lnSpc>
                <a:spcPct val="115000"/>
              </a:lnSpc>
              <a:spcAft>
                <a:spcPts val="0"/>
              </a:spcAft>
              <a:buClr>
                <a:schemeClr val="dk1"/>
              </a:buClr>
              <a:buSzPct val="100000"/>
              <a:buNone/>
            </a:pPr>
            <a:r>
              <a:rPr lang="en" sz="2448" dirty="0">
                <a:solidFill>
                  <a:schemeClr val="tx2">
                    <a:lumMod val="50000"/>
                  </a:schemeClr>
                </a:solidFill>
              </a:rPr>
              <a:t>Could we take the ideas behind </a:t>
            </a:r>
            <a:r>
              <a:rPr lang="en" sz="2448" dirty="0" err="1">
                <a:solidFill>
                  <a:schemeClr val="tx2">
                    <a:lumMod val="50000"/>
                  </a:schemeClr>
                </a:solidFill>
              </a:rPr>
              <a:t>npm</a:t>
            </a:r>
            <a:r>
              <a:rPr lang="en-US" sz="2448" dirty="0">
                <a:solidFill>
                  <a:schemeClr val="tx2">
                    <a:lumMod val="50000"/>
                  </a:schemeClr>
                </a:solidFill>
              </a:rPr>
              <a:t> and Homebrew </a:t>
            </a:r>
            <a:r>
              <a:rPr lang="en" sz="2448" dirty="0">
                <a:solidFill>
                  <a:schemeClr val="tx2">
                    <a:lumMod val="50000"/>
                  </a:schemeClr>
                </a:solidFill>
              </a:rPr>
              <a:t>and build something for deploying apps into Kubernetes?</a:t>
            </a:r>
            <a:endParaRPr lang="en" sz="3247" dirty="0">
              <a:solidFill>
                <a:schemeClr val="tx2">
                  <a:lumMod val="50000"/>
                </a:schemeClr>
              </a:solidFill>
            </a:endParaRPr>
          </a:p>
          <a:p>
            <a:pPr marL="155429" indent="0">
              <a:lnSpc>
                <a:spcPct val="115000"/>
              </a:lnSpc>
              <a:buClr>
                <a:schemeClr val="dk1"/>
              </a:buClr>
              <a:buSzPct val="100000"/>
              <a:buNone/>
            </a:pPr>
            <a:r>
              <a:rPr lang="en" dirty="0">
                <a:solidFill>
                  <a:schemeClr val="tx2">
                    <a:lumMod val="50000"/>
                  </a:schemeClr>
                </a:solidFill>
              </a:rPr>
              <a:t>Installation tool for </a:t>
            </a:r>
            <a:r>
              <a:rPr lang="en" dirty="0" err="1">
                <a:solidFill>
                  <a:schemeClr val="tx2">
                    <a:lumMod val="50000"/>
                  </a:schemeClr>
                </a:solidFill>
              </a:rPr>
              <a:t>Deis</a:t>
            </a:r>
            <a:r>
              <a:rPr lang="en" dirty="0">
                <a:solidFill>
                  <a:schemeClr val="tx2">
                    <a:lumMod val="50000"/>
                  </a:schemeClr>
                </a:solidFill>
              </a:rPr>
              <a:t> Workflow</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 dirty="0">
                <a:solidFill>
                  <a:schemeClr val="tx2">
                    <a:lumMod val="50000"/>
                  </a:schemeClr>
                </a:solidFill>
              </a:rPr>
              <a:t>Announced at the first </a:t>
            </a:r>
            <a:r>
              <a:rPr lang="en" dirty="0" err="1">
                <a:solidFill>
                  <a:schemeClr val="tx2">
                    <a:lumMod val="50000"/>
                  </a:schemeClr>
                </a:solidFill>
              </a:rPr>
              <a:t>KubeCon</a:t>
            </a:r>
            <a:r>
              <a:rPr lang="en" dirty="0">
                <a:solidFill>
                  <a:schemeClr val="tx2">
                    <a:lumMod val="50000"/>
                  </a:schemeClr>
                </a:solidFill>
              </a:rPr>
              <a:t> in San Francisco 2015</a:t>
            </a:r>
            <a:endParaRPr lang="en-US" dirty="0">
              <a:solidFill>
                <a:schemeClr val="tx2">
                  <a:lumMod val="50000"/>
                </a:schemeClr>
              </a:solidFill>
            </a:endParaRPr>
          </a:p>
        </p:txBody>
      </p:sp>
    </p:spTree>
    <p:extLst>
      <p:ext uri="{BB962C8B-B14F-4D97-AF65-F5344CB8AC3E}">
        <p14:creationId xmlns:p14="http://schemas.microsoft.com/office/powerpoint/2010/main" val="151996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Helm Charts</a:t>
            </a:r>
          </a:p>
        </p:txBody>
      </p:sp>
      <p:sp>
        <p:nvSpPr>
          <p:cNvPr id="3" name="Text Placeholder 2"/>
          <p:cNvSpPr>
            <a:spLocks noGrp="1"/>
          </p:cNvSpPr>
          <p:nvPr>
            <p:ph type="body" sz="quarter" idx="10"/>
          </p:nvPr>
        </p:nvSpPr>
        <p:spPr>
          <a:xfrm>
            <a:off x="368091" y="1091526"/>
            <a:ext cx="11702660" cy="5559233"/>
          </a:xfrm>
        </p:spPr>
        <p:txBody>
          <a:bodyPr/>
          <a:lstStyle/>
          <a:p>
            <a:r>
              <a:rPr lang="en-US" sz="2000" dirty="0">
                <a:solidFill>
                  <a:schemeClr val="tx2">
                    <a:lumMod val="50000"/>
                  </a:schemeClr>
                </a:solidFill>
              </a:rPr>
              <a:t>Application definition</a:t>
            </a:r>
          </a:p>
          <a:p>
            <a:endParaRPr lang="en-US" sz="2000" dirty="0">
              <a:solidFill>
                <a:schemeClr val="tx2">
                  <a:lumMod val="50000"/>
                </a:schemeClr>
              </a:solidFill>
            </a:endParaRPr>
          </a:p>
          <a:p>
            <a:r>
              <a:rPr lang="en-US" sz="2000" dirty="0">
                <a:solidFill>
                  <a:schemeClr val="tx2">
                    <a:lumMod val="50000"/>
                  </a:schemeClr>
                </a:solidFill>
              </a:rPr>
              <a:t>Consists of: </a:t>
            </a:r>
          </a:p>
          <a:p>
            <a:pPr marL="457112" indent="-457112">
              <a:buFont typeface="Arial" charset="0"/>
              <a:buChar char="•"/>
            </a:pPr>
            <a:r>
              <a:rPr lang="en-US" sz="2000" dirty="0">
                <a:solidFill>
                  <a:schemeClr val="tx2">
                    <a:lumMod val="50000"/>
                  </a:schemeClr>
                </a:solidFill>
              </a:rPr>
              <a:t>Metadata</a:t>
            </a:r>
          </a:p>
          <a:p>
            <a:pPr marL="457112" indent="-457112">
              <a:buFont typeface="Arial" charset="0"/>
              <a:buChar char="•"/>
            </a:pPr>
            <a:r>
              <a:rPr lang="en-US" sz="2000" dirty="0">
                <a:solidFill>
                  <a:schemeClr val="tx2">
                    <a:lumMod val="50000"/>
                  </a:schemeClr>
                </a:solidFill>
              </a:rPr>
              <a:t>Kubernetes resource definitions</a:t>
            </a:r>
          </a:p>
          <a:p>
            <a:pPr marL="457112" indent="-457112">
              <a:buFont typeface="Arial" charset="0"/>
              <a:buChar char="•"/>
            </a:pPr>
            <a:r>
              <a:rPr lang="en-US" sz="2000" dirty="0">
                <a:solidFill>
                  <a:schemeClr val="tx2">
                    <a:lumMod val="50000"/>
                  </a:schemeClr>
                </a:solidFill>
              </a:rPr>
              <a:t>Configuration</a:t>
            </a:r>
          </a:p>
          <a:p>
            <a:pPr marL="457112" indent="-457112">
              <a:buFont typeface="Arial" charset="0"/>
              <a:buChar char="•"/>
            </a:pPr>
            <a:r>
              <a:rPr lang="en-US" sz="2000" dirty="0">
                <a:solidFill>
                  <a:schemeClr val="tx2">
                    <a:lumMod val="50000"/>
                  </a:schemeClr>
                </a:solidFill>
              </a:rPr>
              <a:t>Documentation</a:t>
            </a:r>
          </a:p>
          <a:p>
            <a:endParaRPr lang="en-US" sz="2000" dirty="0">
              <a:solidFill>
                <a:schemeClr val="tx2">
                  <a:lumMod val="50000"/>
                </a:schemeClr>
              </a:solidFill>
            </a:endParaRPr>
          </a:p>
          <a:p>
            <a:r>
              <a:rPr lang="en-US" sz="2000" dirty="0">
                <a:solidFill>
                  <a:schemeClr val="tx2">
                    <a:lumMod val="50000"/>
                  </a:schemeClr>
                </a:solidFill>
              </a:rPr>
              <a:t>Stored in chart repository</a:t>
            </a:r>
          </a:p>
          <a:p>
            <a:pPr marL="457112" indent="-457112">
              <a:buFont typeface="Arial" charset="0"/>
              <a:buChar char="•"/>
            </a:pPr>
            <a:r>
              <a:rPr lang="en-US" sz="2000" dirty="0">
                <a:solidFill>
                  <a:schemeClr val="tx2">
                    <a:lumMod val="50000"/>
                  </a:schemeClr>
                </a:solidFill>
              </a:rPr>
              <a:t>Any HTTP server that can house YAML/tar files (Azure, GitHub pages, etc.)</a:t>
            </a:r>
          </a:p>
          <a:p>
            <a:pPr marL="457112" indent="-457112">
              <a:buFont typeface="Arial" charset="0"/>
              <a:buChar char="•"/>
            </a:pPr>
            <a:r>
              <a:rPr lang="en-US" sz="2000" dirty="0">
                <a:solidFill>
                  <a:schemeClr val="tx2">
                    <a:lumMod val="50000"/>
                  </a:schemeClr>
                </a:solidFill>
              </a:rPr>
              <a:t>Public repo with community supported charts (</a:t>
            </a:r>
            <a:r>
              <a:rPr lang="en-US" sz="2000" dirty="0" err="1">
                <a:solidFill>
                  <a:schemeClr val="tx2">
                    <a:lumMod val="50000"/>
                  </a:schemeClr>
                </a:solidFill>
              </a:rPr>
              <a:t>eg</a:t>
            </a:r>
            <a:r>
              <a:rPr lang="en-US" sz="2000" dirty="0">
                <a:solidFill>
                  <a:schemeClr val="tx2">
                    <a:lumMod val="50000"/>
                  </a:schemeClr>
                </a:solidFill>
              </a:rPr>
              <a:t> </a:t>
            </a:r>
            <a:r>
              <a:rPr lang="mr-IN" sz="2000" dirty="0">
                <a:solidFill>
                  <a:schemeClr val="tx2">
                    <a:lumMod val="50000"/>
                  </a:schemeClr>
                </a:solidFill>
              </a:rPr>
              <a:t>–</a:t>
            </a:r>
            <a:r>
              <a:rPr lang="en-US" sz="2000" dirty="0">
                <a:solidFill>
                  <a:schemeClr val="tx2">
                    <a:lumMod val="50000"/>
                  </a:schemeClr>
                </a:solidFill>
              </a:rPr>
              <a:t> Jenkins, Mongo, etc.)</a:t>
            </a:r>
            <a:br>
              <a:rPr lang="en-US" sz="2000" dirty="0">
                <a:solidFill>
                  <a:schemeClr val="tx2">
                    <a:lumMod val="50000"/>
                  </a:schemeClr>
                </a:solidFill>
              </a:rPr>
            </a:br>
            <a:endParaRPr lang="en-US" sz="2000" dirty="0">
              <a:solidFill>
                <a:schemeClr val="tx2">
                  <a:lumMod val="50000"/>
                </a:schemeClr>
              </a:solidFill>
            </a:endParaRPr>
          </a:p>
          <a:p>
            <a:r>
              <a:rPr lang="en-US" sz="2000" dirty="0">
                <a:solidFill>
                  <a:schemeClr val="tx2">
                    <a:lumMod val="50000"/>
                  </a:schemeClr>
                </a:solidFill>
              </a:rPr>
              <a:t>Helm (CLI) + Tiller (sever side)</a:t>
            </a:r>
          </a:p>
          <a:p>
            <a:endParaRPr lang="en-US" sz="2000" dirty="0">
              <a:solidFill>
                <a:schemeClr val="tx2">
                  <a:lumMod val="50000"/>
                </a:schemeClr>
              </a:solidFill>
            </a:endParaRPr>
          </a:p>
          <a:p>
            <a:r>
              <a:rPr lang="en-US" sz="2000" dirty="0">
                <a:solidFill>
                  <a:schemeClr val="tx2">
                    <a:lumMod val="50000"/>
                  </a:schemeClr>
                </a:solidFill>
              </a:rPr>
              <a:t>Release:  Instance of chart + values -&gt; Kubernetes</a:t>
            </a:r>
          </a:p>
        </p:txBody>
      </p:sp>
    </p:spTree>
    <p:extLst>
      <p:ext uri="{BB962C8B-B14F-4D97-AF65-F5344CB8AC3E}">
        <p14:creationId xmlns:p14="http://schemas.microsoft.com/office/powerpoint/2010/main" val="112546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146" y="258642"/>
            <a:ext cx="9375361" cy="6258389"/>
          </a:xfrm>
          <a:prstGeom prst="rect">
            <a:avLst/>
          </a:prstGeom>
        </p:spPr>
      </p:pic>
    </p:spTree>
    <p:extLst>
      <p:ext uri="{BB962C8B-B14F-4D97-AF65-F5344CB8AC3E}">
        <p14:creationId xmlns:p14="http://schemas.microsoft.com/office/powerpoint/2010/main" val="558134933"/>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37" name="Shape 337"/>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Charts </a:t>
            </a:r>
            <a:r>
              <a:rPr lang="en-US" dirty="0">
                <a:solidFill>
                  <a:schemeClr val="dk1"/>
                </a:solidFill>
              </a:rPr>
              <a:t>have structure</a:t>
            </a:r>
          </a:p>
          <a:p>
            <a:pPr marL="850289" lvl="1" indent="-466287">
              <a:lnSpc>
                <a:spcPct val="115000"/>
              </a:lnSpc>
              <a:buClr>
                <a:schemeClr val="dk1"/>
              </a:buClr>
              <a:buSzPct val="100000"/>
            </a:pPr>
            <a:r>
              <a:rPr lang="en-US" sz="2720" dirty="0">
                <a:solidFill>
                  <a:schemeClr val="dk1"/>
                </a:solidFill>
              </a:rPr>
              <a:t>Set of conventions, including file and directory names</a:t>
            </a:r>
          </a:p>
          <a:p>
            <a:pPr marL="850289" lvl="1" indent="-466287">
              <a:lnSpc>
                <a:spcPct val="115000"/>
              </a:lnSpc>
              <a:buClr>
                <a:schemeClr val="dk1"/>
              </a:buClr>
              <a:buSzPct val="100000"/>
            </a:pPr>
            <a:r>
              <a:rPr lang="en-US" sz="2720" dirty="0">
                <a:solidFill>
                  <a:schemeClr val="dk1"/>
                </a:solidFill>
              </a:rPr>
              <a:t>Charts can be </a:t>
            </a:r>
            <a:r>
              <a:rPr lang="en" sz="2720" dirty="0">
                <a:solidFill>
                  <a:schemeClr val="dk1"/>
                </a:solidFill>
              </a:rPr>
              <a:t>packaged into </a:t>
            </a:r>
            <a:r>
              <a:rPr lang="en-US" sz="2720" dirty="0" err="1">
                <a:solidFill>
                  <a:schemeClr val="dk1"/>
                </a:solidFill>
              </a:rPr>
              <a:t>tarballs</a:t>
            </a:r>
            <a:r>
              <a:rPr lang="en-US" sz="2720" dirty="0">
                <a:solidFill>
                  <a:schemeClr val="dk1"/>
                </a:solidFill>
              </a:rPr>
              <a:t> for distribution</a:t>
            </a:r>
            <a:endParaRPr lang="en" sz="2720" dirty="0">
              <a:solidFill>
                <a:schemeClr val="dk1"/>
              </a:solidFill>
            </a:endParaRPr>
          </a:p>
        </p:txBody>
      </p:sp>
    </p:spTree>
    <p:extLst>
      <p:ext uri="{BB962C8B-B14F-4D97-AF65-F5344CB8AC3E}">
        <p14:creationId xmlns:p14="http://schemas.microsoft.com/office/powerpoint/2010/main" val="793305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FF00EA-F2E6-4FD5-8282-B91219AFE8AF}"/>
              </a:ext>
            </a:extLst>
          </p:cNvPr>
          <p:cNvSpPr>
            <a:spLocks noGrp="1"/>
          </p:cNvSpPr>
          <p:nvPr>
            <p:ph type="title"/>
          </p:nvPr>
        </p:nvSpPr>
        <p:spPr/>
        <p:txBody>
          <a:bodyPr/>
          <a:lstStyle/>
          <a:p>
            <a:r>
              <a:rPr lang="en-US"/>
              <a:t>Where do application admins spend time…</a:t>
            </a:r>
          </a:p>
        </p:txBody>
      </p:sp>
      <p:sp>
        <p:nvSpPr>
          <p:cNvPr id="3" name="Shape 1484">
            <a:extLst>
              <a:ext uri="{FF2B5EF4-FFF2-40B4-BE49-F238E27FC236}">
                <a16:creationId xmlns:a16="http://schemas.microsoft.com/office/drawing/2014/main" xmlns="" id="{4A2CB58B-C544-485C-98AE-024DD201EA4B}"/>
              </a:ext>
            </a:extLst>
          </p:cNvPr>
          <p:cNvSpPr/>
          <p:nvPr/>
        </p:nvSpPr>
        <p:spPr>
          <a:xfrm>
            <a:off x="6858310" y="1670020"/>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a16="http://schemas.microsoft.com/office/drawing/2014/main" xmlns="" id="{6C9CA343-997C-406D-B782-6366519BAFEE}"/>
              </a:ext>
            </a:extLst>
          </p:cNvPr>
          <p:cNvSpPr/>
          <p:nvPr/>
        </p:nvSpPr>
        <p:spPr>
          <a:xfrm>
            <a:off x="6858310" y="2520657"/>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Re-deploying new versions </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of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a16="http://schemas.microsoft.com/office/drawing/2014/main" xmlns="" id="{1054195C-A828-44C9-90BB-0530FA422B04}"/>
              </a:ext>
            </a:extLst>
          </p:cNvPr>
          <p:cNvSpPr/>
          <p:nvPr/>
        </p:nvSpPr>
        <p:spPr>
          <a:xfrm>
            <a:off x="6858310" y="3361124"/>
            <a:ext cx="5131106" cy="878149"/>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Diagnosing issues with</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a16="http://schemas.microsoft.com/office/drawing/2014/main" xmlns="" id="{4A60CE40-460F-419B-BA50-0C226AC87C5C}"/>
              </a:ext>
            </a:extLst>
          </p:cNvPr>
          <p:cNvSpPr/>
          <p:nvPr/>
        </p:nvSpPr>
        <p:spPr>
          <a:xfrm>
            <a:off x="6858310" y="4279687"/>
            <a:ext cx="5131106" cy="79017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Troubleshooting issues from feature additions to the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a16="http://schemas.microsoft.com/office/drawing/2014/main" xmlns="" id="{8BA9CF2C-3343-4B06-9AEF-03B3F3462A0E}"/>
              </a:ext>
            </a:extLst>
          </p:cNvPr>
          <p:cNvSpPr/>
          <p:nvPr/>
        </p:nvSpPr>
        <p:spPr>
          <a:xfrm>
            <a:off x="6858310" y="5111160"/>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Deploying a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 </a:t>
            </a:r>
          </a:p>
        </p:txBody>
      </p:sp>
      <p:pic>
        <p:nvPicPr>
          <p:cNvPr id="9" name="Picture 8">
            <a:extLst>
              <a:ext uri="{FF2B5EF4-FFF2-40B4-BE49-F238E27FC236}">
                <a16:creationId xmlns:a16="http://schemas.microsoft.com/office/drawing/2014/main" xmlns="" id="{6FF3F9FC-5389-4A07-AABB-84490B3E4CC2}"/>
              </a:ext>
            </a:extLst>
          </p:cNvPr>
          <p:cNvPicPr>
            <a:picLocks noChangeAspect="1"/>
          </p:cNvPicPr>
          <p:nvPr/>
        </p:nvPicPr>
        <p:blipFill>
          <a:blip r:embed="rId3"/>
          <a:stretch>
            <a:fillRect/>
          </a:stretch>
        </p:blipFill>
        <p:spPr>
          <a:xfrm>
            <a:off x="457580" y="1670020"/>
            <a:ext cx="6343364" cy="4227852"/>
          </a:xfrm>
          <a:prstGeom prst="rect">
            <a:avLst/>
          </a:prstGeom>
        </p:spPr>
      </p:pic>
    </p:spTree>
    <p:extLst>
      <p:ext uri="{BB962C8B-B14F-4D97-AF65-F5344CB8AC3E}">
        <p14:creationId xmlns:p14="http://schemas.microsoft.com/office/powerpoint/2010/main" val="14526150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Layout</a:t>
            </a:r>
          </a:p>
          <a:p>
            <a:pPr marL="1243431" lvl="1" indent="-466287">
              <a:lnSpc>
                <a:spcPct val="115000"/>
              </a:lnSpc>
              <a:buClr>
                <a:schemeClr val="dk1"/>
              </a:buClr>
              <a:buSzPct val="100000"/>
            </a:pPr>
            <a:r>
              <a:rPr lang="en" sz="2448" dirty="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24755" y="3130459"/>
            <a:ext cx="11668491" cy="2671410"/>
          </a:xfrm>
          <a:prstGeom prst="rect">
            <a:avLst/>
          </a:prstGeom>
          <a:noFill/>
          <a:ln>
            <a:noFill/>
          </a:ln>
        </p:spPr>
      </p:pic>
    </p:spTree>
    <p:extLst>
      <p:ext uri="{BB962C8B-B14F-4D97-AF65-F5344CB8AC3E}">
        <p14:creationId xmlns:p14="http://schemas.microsoft.com/office/powerpoint/2010/main" val="2003023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err="1">
                <a:solidFill>
                  <a:srgbClr val="0078D7"/>
                </a:solidFill>
                <a:ea typeface="ＭＳ Ｐゴシック" charset="0"/>
              </a:rPr>
              <a:t>Chart.yaml</a:t>
            </a:r>
            <a:endParaRPr lang="en" sz="5198" dirty="0">
              <a:solidFill>
                <a:srgbClr val="0078D7"/>
              </a:solidFill>
              <a:ea typeface="ＭＳ Ｐゴシック" charset="0"/>
            </a:endParaRPr>
          </a:p>
        </p:txBody>
      </p:sp>
      <p:pic>
        <p:nvPicPr>
          <p:cNvPr id="351" name="Shape 351" descr="Screen Shot 2017-03-01 at 12.51.44 AM.png"/>
          <p:cNvPicPr preferRelativeResize="0"/>
          <p:nvPr/>
        </p:nvPicPr>
        <p:blipFill rotWithShape="1">
          <a:blip r:embed="rId3">
            <a:alphaModFix/>
          </a:blip>
          <a:srcRect r="16114"/>
          <a:stretch/>
        </p:blipFill>
        <p:spPr>
          <a:xfrm>
            <a:off x="1241519" y="1811647"/>
            <a:ext cx="10430695" cy="4224727"/>
          </a:xfrm>
          <a:prstGeom prst="rect">
            <a:avLst/>
          </a:prstGeom>
          <a:noFill/>
          <a:ln>
            <a:noFill/>
          </a:ln>
        </p:spPr>
      </p:pic>
    </p:spTree>
    <p:extLst>
      <p:ext uri="{BB962C8B-B14F-4D97-AF65-F5344CB8AC3E}">
        <p14:creationId xmlns:p14="http://schemas.microsoft.com/office/powerpoint/2010/main" val="251294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a:t>
            </a:r>
            <a:r>
              <a:rPr lang="en-US" sz="5198" dirty="0" err="1">
                <a:solidFill>
                  <a:srgbClr val="0078D7"/>
                </a:solidFill>
                <a:ea typeface="ＭＳ Ｐゴシック" charset="0"/>
              </a:rPr>
              <a:t>values.yaml</a:t>
            </a:r>
            <a:endParaRPr lang="en" sz="5198" dirty="0">
              <a:solidFill>
                <a:srgbClr val="0078D7"/>
              </a:solidFill>
              <a:ea typeface="ＭＳ Ｐゴシック" charset="0"/>
            </a:endParaRPr>
          </a:p>
        </p:txBody>
      </p:sp>
      <p:sp>
        <p:nvSpPr>
          <p:cNvPr id="393" name="Shape 39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US" dirty="0">
                <a:solidFill>
                  <a:schemeClr val="dk1"/>
                </a:solidFill>
              </a:rPr>
              <a:t>The knobs and dials:</a:t>
            </a:r>
          </a:p>
          <a:p>
            <a:pPr marL="1243431" lvl="1" indent="-466287">
              <a:lnSpc>
                <a:spcPct val="115000"/>
              </a:lnSpc>
              <a:buClr>
                <a:schemeClr val="dk1"/>
              </a:buClr>
              <a:buSzPct val="128571"/>
            </a:pPr>
            <a:r>
              <a:rPr lang="en" dirty="0">
                <a:solidFill>
                  <a:schemeClr val="dk1"/>
                </a:solidFill>
              </a:rPr>
              <a:t>A </a:t>
            </a:r>
            <a:r>
              <a:rPr lang="en" dirty="0" err="1">
                <a:solidFill>
                  <a:schemeClr val="dk1"/>
                </a:solidFill>
                <a:latin typeface="Courier New"/>
                <a:ea typeface="Courier New"/>
                <a:cs typeface="Courier New"/>
                <a:sym typeface="Courier New"/>
              </a:rPr>
              <a:t>values.yaml</a:t>
            </a:r>
            <a:r>
              <a:rPr lang="en" dirty="0">
                <a:solidFill>
                  <a:schemeClr val="dk1"/>
                </a:solidFill>
              </a:rPr>
              <a:t> file provided with the chart that contains </a:t>
            </a:r>
            <a:r>
              <a:rPr lang="en" b="1" dirty="0">
                <a:solidFill>
                  <a:schemeClr val="dk1"/>
                </a:solidFill>
              </a:rPr>
              <a:t>default </a:t>
            </a:r>
            <a:r>
              <a:rPr lang="en" dirty="0">
                <a:solidFill>
                  <a:schemeClr val="dk1"/>
                </a:solidFill>
              </a:rPr>
              <a:t>values</a:t>
            </a:r>
            <a:endParaRPr lang="en-US" dirty="0">
              <a:solidFill>
                <a:schemeClr val="dk1"/>
              </a:solidFill>
            </a:endParaRPr>
          </a:p>
          <a:p>
            <a:pPr marL="1243431" lvl="1" indent="-466287">
              <a:lnSpc>
                <a:spcPct val="115000"/>
              </a:lnSpc>
              <a:buClr>
                <a:schemeClr val="dk1"/>
              </a:buClr>
              <a:buSzPct val="128571"/>
            </a:pPr>
            <a:r>
              <a:rPr lang="en-US" dirty="0">
                <a:solidFill>
                  <a:schemeClr val="dk1"/>
                </a:solidFill>
              </a:rPr>
              <a:t>Use -f to provide your own values overrides</a:t>
            </a:r>
          </a:p>
          <a:p>
            <a:pPr marL="1243431" lvl="1" indent="-466287">
              <a:lnSpc>
                <a:spcPct val="115000"/>
              </a:lnSpc>
              <a:buClr>
                <a:schemeClr val="dk1"/>
              </a:buClr>
              <a:buSzPct val="128571"/>
            </a:pPr>
            <a:r>
              <a:rPr lang="en-US" dirty="0">
                <a:solidFill>
                  <a:schemeClr val="dk1"/>
                </a:solidFill>
              </a:rPr>
              <a:t>Use --set to override individual values</a:t>
            </a:r>
            <a:endParaRPr lang="en" dirty="0">
              <a:solidFill>
                <a:schemeClr val="dk1"/>
              </a:solidFill>
            </a:endParaRPr>
          </a:p>
        </p:txBody>
      </p:sp>
    </p:spTree>
    <p:extLst>
      <p:ext uri="{BB962C8B-B14F-4D97-AF65-F5344CB8AC3E}">
        <p14:creationId xmlns:p14="http://schemas.microsoft.com/office/powerpoint/2010/main" val="184390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Templates</a:t>
            </a:r>
            <a:endParaRPr lang="en" sz="5198" dirty="0">
              <a:solidFill>
                <a:srgbClr val="0078D7"/>
              </a:solidFill>
              <a:ea typeface="ＭＳ Ｐゴシック" charset="0"/>
            </a:endParaRPr>
          </a:p>
        </p:txBody>
      </p:sp>
      <p:sp>
        <p:nvSpPr>
          <p:cNvPr id="375" name="Shape 375"/>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Built on Go’s template language w/addition of 50 or so add-on template functions</a:t>
            </a:r>
            <a:endParaRPr lang="en-US" dirty="0">
              <a:solidFill>
                <a:schemeClr val="dk1"/>
              </a:solidFill>
            </a:endParaRPr>
          </a:p>
          <a:p>
            <a:pPr marL="621716" indent="-466287">
              <a:lnSpc>
                <a:spcPct val="115000"/>
              </a:lnSpc>
              <a:buClr>
                <a:schemeClr val="dk1"/>
              </a:buClr>
              <a:buSzPct val="100000"/>
            </a:pPr>
            <a:r>
              <a:rPr lang="en-US" dirty="0">
                <a:solidFill>
                  <a:schemeClr val="dk1"/>
                </a:solidFill>
              </a:rPr>
              <a:t>Almost anything goes! ;-)</a:t>
            </a:r>
          </a:p>
          <a:p>
            <a:pPr marL="621716" indent="-466287">
              <a:lnSpc>
                <a:spcPct val="115000"/>
              </a:lnSpc>
              <a:buClr>
                <a:schemeClr val="dk1"/>
              </a:buClr>
              <a:buSzPct val="100000"/>
            </a:pPr>
            <a:r>
              <a:rPr lang="en" dirty="0">
                <a:solidFill>
                  <a:schemeClr val="dk1"/>
                </a:solidFill>
              </a:rPr>
              <a:t>Also useful in generating random values (e.g. passwords)</a:t>
            </a:r>
          </a:p>
          <a:p>
            <a:pPr marL="1243431" lvl="1" indent="-466287">
              <a:lnSpc>
                <a:spcPct val="115000"/>
              </a:lnSpc>
              <a:buClr>
                <a:schemeClr val="dk1"/>
              </a:buClr>
              <a:buSzPct val="100000"/>
            </a:pPr>
            <a:r>
              <a:rPr lang="en" sz="2448" dirty="0">
                <a:solidFill>
                  <a:schemeClr val="dk1"/>
                </a:solidFill>
              </a:rPr>
              <a:t>Provides flow control (if/else, with, range, </a:t>
            </a:r>
            <a:r>
              <a:rPr lang="en" sz="2448" dirty="0" err="1">
                <a:solidFill>
                  <a:schemeClr val="dk1"/>
                </a:solidFill>
              </a:rPr>
              <a:t>etc</a:t>
            </a:r>
            <a:r>
              <a:rPr lang="en" sz="2448" dirty="0">
                <a:solidFill>
                  <a:schemeClr val="dk1"/>
                </a:solidFill>
              </a:rPr>
              <a:t>)</a:t>
            </a:r>
          </a:p>
          <a:p>
            <a:pPr marL="1243431" lvl="1" indent="-466287">
              <a:lnSpc>
                <a:spcPct val="115000"/>
              </a:lnSpc>
              <a:buClr>
                <a:schemeClr val="dk1"/>
              </a:buClr>
              <a:buSzPct val="100000"/>
            </a:pPr>
            <a:r>
              <a:rPr lang="en" sz="2448" dirty="0">
                <a:solidFill>
                  <a:schemeClr val="dk1"/>
                </a:solidFill>
              </a:rPr>
              <a:t>Named templates (partials)</a:t>
            </a:r>
            <a:endParaRPr lang="en-US" sz="2448" dirty="0">
              <a:solidFill>
                <a:schemeClr val="dk1"/>
              </a:solidFill>
            </a:endParaRPr>
          </a:p>
        </p:txBody>
      </p:sp>
    </p:spTree>
    <p:extLst>
      <p:ext uri="{BB962C8B-B14F-4D97-AF65-F5344CB8AC3E}">
        <p14:creationId xmlns:p14="http://schemas.microsoft.com/office/powerpoint/2010/main" val="1171000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6589" y="221127"/>
            <a:ext cx="11920105" cy="914270"/>
          </a:xfrm>
        </p:spPr>
        <p:txBody>
          <a:bodyPr/>
          <a:lstStyle/>
          <a:p>
            <a:r>
              <a:rPr lang="en-US" dirty="0"/>
              <a:t>Draft: Streamlined Kubernetes Development</a:t>
            </a:r>
          </a:p>
        </p:txBody>
      </p:sp>
      <p:sp>
        <p:nvSpPr>
          <p:cNvPr id="3" name="Text Placeholder 2"/>
          <p:cNvSpPr>
            <a:spLocks noGrp="1"/>
          </p:cNvSpPr>
          <p:nvPr>
            <p:ph type="body" sz="quarter" idx="10"/>
          </p:nvPr>
        </p:nvSpPr>
        <p:spPr>
          <a:xfrm>
            <a:off x="366591" y="1274326"/>
            <a:ext cx="4534920" cy="5487502"/>
          </a:xfrm>
        </p:spPr>
        <p:txBody>
          <a:bodyPr vert="horz" wrap="square" lIns="91427" tIns="91427" rIns="91427" bIns="91427" numCol="1" rtlCol="0" anchor="t" anchorCtr="0" compatLnSpc="1">
            <a:prstTxWarp prst="textNoShape">
              <a:avLst/>
            </a:prstTxWarp>
            <a:spAutoFit/>
          </a:bodyPr>
          <a:lstStyle/>
          <a:p>
            <a:r>
              <a:rPr lang="en-US" sz="3599" dirty="0">
                <a:solidFill>
                  <a:schemeClr val="tx2">
                    <a:lumMod val="50000"/>
                  </a:schemeClr>
                </a:solidFill>
              </a:rPr>
              <a:t>What is draft? </a:t>
            </a:r>
          </a:p>
          <a:p>
            <a:r>
              <a:rPr lang="en-US" dirty="0">
                <a:solidFill>
                  <a:schemeClr val="tx2">
                    <a:lumMod val="50000"/>
                  </a:schemeClr>
                </a:solidFill>
              </a:rPr>
              <a:t>Developer workstations cannot mimic production</a:t>
            </a:r>
          </a:p>
          <a:p>
            <a:endParaRPr lang="en-US" dirty="0">
              <a:solidFill>
                <a:schemeClr val="tx2">
                  <a:lumMod val="50000"/>
                </a:schemeClr>
              </a:solidFill>
            </a:endParaRPr>
          </a:p>
          <a:p>
            <a:r>
              <a:rPr lang="en-US" dirty="0">
                <a:solidFill>
                  <a:schemeClr val="tx2">
                    <a:lumMod val="50000"/>
                  </a:schemeClr>
                </a:solidFill>
              </a:rPr>
              <a:t>As </a:t>
            </a:r>
            <a:r>
              <a:rPr lang="en-US" dirty="0" err="1">
                <a:solidFill>
                  <a:schemeClr val="tx2">
                    <a:lumMod val="50000"/>
                  </a:schemeClr>
                </a:solidFill>
              </a:rPr>
              <a:t>devs</a:t>
            </a:r>
            <a:r>
              <a:rPr lang="en-US" dirty="0">
                <a:solidFill>
                  <a:schemeClr val="tx2">
                    <a:lumMod val="50000"/>
                  </a:schemeClr>
                </a:solidFill>
              </a:rPr>
              <a:t> hack on code prior to committing to version control</a:t>
            </a:r>
          </a:p>
          <a:p>
            <a:endParaRPr lang="en-US" dirty="0">
              <a:solidFill>
                <a:schemeClr val="tx2">
                  <a:lumMod val="50000"/>
                </a:schemeClr>
              </a:solidFill>
            </a:endParaRPr>
          </a:p>
          <a:p>
            <a:r>
              <a:rPr lang="en-US" dirty="0">
                <a:solidFill>
                  <a:schemeClr val="tx2">
                    <a:lumMod val="50000"/>
                  </a:schemeClr>
                </a:solidFill>
              </a:rPr>
              <a:t>Draft targets the "inner loop" of a developer's workflow</a:t>
            </a:r>
          </a:p>
          <a:p>
            <a:endParaRPr lang="en-US" dirty="0">
              <a:solidFill>
                <a:schemeClr val="tx2">
                  <a:lumMod val="50000"/>
                </a:schemeClr>
              </a:solidFill>
            </a:endParaRPr>
          </a:p>
          <a:p>
            <a:r>
              <a:rPr lang="en-US" dirty="0">
                <a:solidFill>
                  <a:schemeClr val="tx2">
                    <a:lumMod val="50000"/>
                  </a:schemeClr>
                </a:solidFill>
              </a:rPr>
              <a:t>Works with other </a:t>
            </a:r>
            <a:r>
              <a:rPr lang="en-US" dirty="0" err="1">
                <a:solidFill>
                  <a:schemeClr val="tx2">
                    <a:lumMod val="50000"/>
                  </a:schemeClr>
                </a:solidFill>
              </a:rPr>
              <a:t>Deis</a:t>
            </a:r>
            <a:r>
              <a:rPr lang="en-US" dirty="0">
                <a:solidFill>
                  <a:schemeClr val="tx2">
                    <a:lumMod val="50000"/>
                  </a:schemeClr>
                </a:solidFill>
              </a:rPr>
              <a:t> tools such as Helm and Workflow</a:t>
            </a:r>
          </a:p>
        </p:txBody>
      </p:sp>
      <p:pic>
        <p:nvPicPr>
          <p:cNvPr id="4" name="Picture 3"/>
          <p:cNvPicPr>
            <a:picLocks noChangeAspect="1"/>
          </p:cNvPicPr>
          <p:nvPr/>
        </p:nvPicPr>
        <p:blipFill>
          <a:blip r:embed="rId3"/>
          <a:stretch>
            <a:fillRect/>
          </a:stretch>
        </p:blipFill>
        <p:spPr>
          <a:xfrm>
            <a:off x="9017479" y="5760689"/>
            <a:ext cx="3418115" cy="1233340"/>
          </a:xfrm>
          <a:prstGeom prst="rect">
            <a:avLst/>
          </a:prstGeom>
        </p:spPr>
      </p:pic>
      <p:grpSp>
        <p:nvGrpSpPr>
          <p:cNvPr id="23" name="Group 22"/>
          <p:cNvGrpSpPr/>
          <p:nvPr/>
        </p:nvGrpSpPr>
        <p:grpSpPr>
          <a:xfrm>
            <a:off x="6353698" y="1297601"/>
            <a:ext cx="5096367" cy="1313188"/>
            <a:chOff x="6353717" y="1274010"/>
            <a:chExt cx="5097090" cy="1313374"/>
          </a:xfrm>
        </p:grpSpPr>
        <p:sp>
          <p:nvSpPr>
            <p:cNvPr id="8" name="Rounded Rectangle 7"/>
            <p:cNvSpPr/>
            <p:nvPr/>
          </p:nvSpPr>
          <p:spPr bwMode="auto">
            <a:xfrm>
              <a:off x="6353717" y="127401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TextBox 19"/>
            <p:cNvSpPr txBox="1"/>
            <p:nvPr/>
          </p:nvSpPr>
          <p:spPr>
            <a:xfrm>
              <a:off x="6353717" y="1616765"/>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pPr>
              <a:r>
                <a:rPr lang="en-US" sz="2400" dirty="0">
                  <a:solidFill>
                    <a:srgbClr val="00188F"/>
                  </a:solidFill>
                  <a:latin typeface="Segoe UI"/>
                </a:rPr>
                <a:t>Developer Workstation</a:t>
              </a:r>
            </a:p>
          </p:txBody>
        </p:sp>
      </p:grpSp>
      <p:grpSp>
        <p:nvGrpSpPr>
          <p:cNvPr id="24" name="Group 23"/>
          <p:cNvGrpSpPr/>
          <p:nvPr/>
        </p:nvGrpSpPr>
        <p:grpSpPr>
          <a:xfrm>
            <a:off x="6353698" y="2791448"/>
            <a:ext cx="5096367" cy="1313188"/>
            <a:chOff x="6353717" y="2770490"/>
            <a:chExt cx="5097090" cy="1313374"/>
          </a:xfrm>
        </p:grpSpPr>
        <p:sp>
          <p:nvSpPr>
            <p:cNvPr id="18" name="Rounded Rectangle 17"/>
            <p:cNvSpPr/>
            <p:nvPr/>
          </p:nvSpPr>
          <p:spPr bwMode="auto">
            <a:xfrm>
              <a:off x="6353717" y="277049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TextBox 20"/>
            <p:cNvSpPr txBox="1"/>
            <p:nvPr/>
          </p:nvSpPr>
          <p:spPr>
            <a:xfrm>
              <a:off x="6353717" y="3113245"/>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pPr>
              <a:r>
                <a:rPr lang="en-US" sz="2400" dirty="0">
                  <a:solidFill>
                    <a:srgbClr val="00188F"/>
                  </a:solidFill>
                  <a:latin typeface="Segoe UI"/>
                </a:rPr>
                <a:t>Dev (Inner Loop)</a:t>
              </a:r>
            </a:p>
          </p:txBody>
        </p:sp>
      </p:grpSp>
      <p:grpSp>
        <p:nvGrpSpPr>
          <p:cNvPr id="25" name="Group 24"/>
          <p:cNvGrpSpPr/>
          <p:nvPr/>
        </p:nvGrpSpPr>
        <p:grpSpPr>
          <a:xfrm>
            <a:off x="6353698" y="4290136"/>
            <a:ext cx="5096367" cy="1313188"/>
            <a:chOff x="6353717" y="4266970"/>
            <a:chExt cx="5097090" cy="1313374"/>
          </a:xfrm>
        </p:grpSpPr>
        <p:sp>
          <p:nvSpPr>
            <p:cNvPr id="19" name="Rounded Rectangle 18"/>
            <p:cNvSpPr/>
            <p:nvPr/>
          </p:nvSpPr>
          <p:spPr bwMode="auto">
            <a:xfrm>
              <a:off x="6353717" y="426697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TextBox 21"/>
            <p:cNvSpPr txBox="1"/>
            <p:nvPr/>
          </p:nvSpPr>
          <p:spPr>
            <a:xfrm>
              <a:off x="6353717" y="4611467"/>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pPr>
              <a:r>
                <a:rPr lang="en-US" sz="2400" dirty="0">
                  <a:solidFill>
                    <a:srgbClr val="00188F"/>
                  </a:solidFill>
                  <a:latin typeface="Segoe UI"/>
                </a:rPr>
                <a:t>Production / Staging Cluster</a:t>
              </a:r>
            </a:p>
          </p:txBody>
        </p:sp>
      </p:grpSp>
    </p:spTree>
    <p:extLst>
      <p:ext uri="{BB962C8B-B14F-4D97-AF65-F5344CB8AC3E}">
        <p14:creationId xmlns:p14="http://schemas.microsoft.com/office/powerpoint/2010/main" val="178217242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par>
                          <p:cTn id="17" fill="hold">
                            <p:stCondLst>
                              <p:cond delay="0"/>
                            </p:stCondLst>
                            <p:childTnLst>
                              <p:par>
                                <p:cTn id="18" presetID="2" presetClass="entr" presetSubtype="2"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additive="base">
                                        <p:cTn id="20" dur="500" fill="hold"/>
                                        <p:tgtEl>
                                          <p:spTgt spid="24"/>
                                        </p:tgtEl>
                                        <p:attrNameLst>
                                          <p:attrName>ppt_x</p:attrName>
                                        </p:attrNameLst>
                                      </p:cBhvr>
                                      <p:tavLst>
                                        <p:tav tm="0">
                                          <p:val>
                                            <p:strVal val="1+#ppt_w/2"/>
                                          </p:val>
                                        </p:tav>
                                        <p:tav tm="100000">
                                          <p:val>
                                            <p:strVal val="#ppt_x"/>
                                          </p:val>
                                        </p:tav>
                                      </p:tavLst>
                                    </p:anim>
                                    <p:anim calcmode="lin" valueType="num">
                                      <p:cBhvr additive="base">
                                        <p:cTn id="21"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5481" y="295275"/>
            <a:ext cx="11887878" cy="738699"/>
          </a:xfrm>
        </p:spPr>
        <p:txBody>
          <a:bodyPr/>
          <a:lstStyle/>
          <a:p>
            <a:r>
              <a:rPr lang="en-US" dirty="0">
                <a:solidFill>
                  <a:schemeClr val="tx1"/>
                </a:solidFill>
              </a:rPr>
              <a:t>Role Based Access Control</a:t>
            </a:r>
          </a:p>
        </p:txBody>
      </p:sp>
      <p:sp>
        <p:nvSpPr>
          <p:cNvPr id="3" name="Text Placeholder 2"/>
          <p:cNvSpPr>
            <a:spLocks noGrp="1"/>
          </p:cNvSpPr>
          <p:nvPr>
            <p:ph type="body" sz="quarter" idx="10"/>
          </p:nvPr>
        </p:nvSpPr>
        <p:spPr>
          <a:xfrm>
            <a:off x="368090" y="1168860"/>
            <a:ext cx="11702660" cy="3928504"/>
          </a:xfrm>
        </p:spPr>
        <p:txBody>
          <a:bodyPr/>
          <a:lstStyle/>
          <a:p>
            <a:pPr marL="466298" indent="-466298">
              <a:buFont typeface="Arial" charset="0"/>
              <a:buChar char="•"/>
            </a:pPr>
            <a:r>
              <a:rPr lang="en-US" sz="2448" dirty="0">
                <a:solidFill>
                  <a:schemeClr val="tx1"/>
                </a:solidFill>
              </a:rPr>
              <a:t>Allows for dynamic policies against k8s API for </a:t>
            </a:r>
            <a:r>
              <a:rPr lang="en-US" sz="2448" dirty="0" err="1">
                <a:solidFill>
                  <a:schemeClr val="tx1"/>
                </a:solidFill>
              </a:rPr>
              <a:t>authZ</a:t>
            </a:r>
            <a:endParaRPr lang="en-US" sz="2448" dirty="0">
              <a:solidFill>
                <a:schemeClr val="tx1"/>
              </a:solidFill>
            </a:endParaRPr>
          </a:p>
          <a:p>
            <a:pPr marL="466298" indent="-466298">
              <a:buFont typeface="Arial" charset="0"/>
              <a:buChar char="•"/>
            </a:pPr>
            <a:r>
              <a:rPr lang="en-US" sz="2448" dirty="0">
                <a:solidFill>
                  <a:schemeClr val="tx1"/>
                </a:solidFill>
              </a:rPr>
              <a:t>In version 1.6, this is a beta feature</a:t>
            </a:r>
          </a:p>
          <a:p>
            <a:pPr marL="466298" indent="-466298">
              <a:buFont typeface="Arial" charset="0"/>
              <a:buChar char="•"/>
            </a:pPr>
            <a:r>
              <a:rPr lang="en-US" sz="2448" dirty="0">
                <a:solidFill>
                  <a:schemeClr val="tx1"/>
                </a:solidFill>
              </a:rPr>
              <a:t>Can create both ”Roles” and “</a:t>
            </a:r>
            <a:r>
              <a:rPr lang="en-US" sz="2448" dirty="0" err="1">
                <a:solidFill>
                  <a:schemeClr val="tx1"/>
                </a:solidFill>
              </a:rPr>
              <a:t>ClusterRoles</a:t>
            </a:r>
            <a:r>
              <a:rPr lang="en-US" sz="2448" dirty="0">
                <a:solidFill>
                  <a:schemeClr val="tx1"/>
                </a:solidFill>
              </a:rPr>
              <a:t>”</a:t>
            </a:r>
          </a:p>
          <a:p>
            <a:pPr marL="466298" indent="-466298">
              <a:buFont typeface="Arial" charset="0"/>
              <a:buChar char="•"/>
            </a:pPr>
            <a:r>
              <a:rPr lang="en-US" sz="2448" dirty="0">
                <a:solidFill>
                  <a:schemeClr val="tx1"/>
                </a:solidFill>
              </a:rPr>
              <a:t>Can configure </a:t>
            </a:r>
            <a:r>
              <a:rPr lang="en-US" sz="2448" dirty="0" err="1">
                <a:solidFill>
                  <a:schemeClr val="tx1"/>
                </a:solidFill>
              </a:rPr>
              <a:t>api</a:t>
            </a:r>
            <a:r>
              <a:rPr lang="en-US" sz="2448" dirty="0">
                <a:solidFill>
                  <a:schemeClr val="tx1"/>
                </a:solidFill>
              </a:rPr>
              <a:t>-server and </a:t>
            </a:r>
            <a:r>
              <a:rPr lang="en-US" sz="2448" dirty="0" err="1">
                <a:solidFill>
                  <a:schemeClr val="tx1"/>
                </a:solidFill>
              </a:rPr>
              <a:t>kubectl</a:t>
            </a:r>
            <a:r>
              <a:rPr lang="en-US" sz="2448" dirty="0">
                <a:solidFill>
                  <a:schemeClr val="tx1"/>
                </a:solidFill>
              </a:rPr>
              <a:t> to use Azure AD for access</a:t>
            </a:r>
          </a:p>
          <a:p>
            <a:pPr marL="466298" indent="-466298">
              <a:buFont typeface="Arial" charset="0"/>
              <a:buChar char="•"/>
            </a:pPr>
            <a:r>
              <a:rPr lang="en-US" sz="2448" dirty="0">
                <a:solidFill>
                  <a:schemeClr val="tx1"/>
                </a:solidFill>
              </a:rPr>
              <a:t>To grant permissions:</a:t>
            </a:r>
          </a:p>
          <a:p>
            <a:pPr marL="694855" lvl="2" indent="-466298">
              <a:buFont typeface="Arial" charset="0"/>
              <a:buChar char="•"/>
            </a:pPr>
            <a:r>
              <a:rPr lang="en-US" sz="2448" dirty="0">
                <a:solidFill>
                  <a:schemeClr val="tx1"/>
                </a:solidFill>
              </a:rPr>
              <a:t>Use ”</a:t>
            </a:r>
            <a:r>
              <a:rPr lang="en-US" sz="2448" dirty="0" err="1">
                <a:solidFill>
                  <a:schemeClr val="tx1"/>
                </a:solidFill>
              </a:rPr>
              <a:t>RoleBindings</a:t>
            </a:r>
            <a:r>
              <a:rPr lang="en-US" sz="2448" dirty="0">
                <a:solidFill>
                  <a:schemeClr val="tx1"/>
                </a:solidFill>
              </a:rPr>
              <a:t>” for within namespaces</a:t>
            </a:r>
          </a:p>
          <a:p>
            <a:pPr marL="694855" lvl="2" indent="-466298">
              <a:buFont typeface="Arial" charset="0"/>
              <a:buChar char="•"/>
            </a:pPr>
            <a:r>
              <a:rPr lang="en-US" sz="2448" dirty="0">
                <a:solidFill>
                  <a:schemeClr val="tx1"/>
                </a:solidFill>
              </a:rPr>
              <a:t>Use “</a:t>
            </a:r>
            <a:r>
              <a:rPr lang="en-US" sz="2448" dirty="0" err="1">
                <a:solidFill>
                  <a:schemeClr val="tx1"/>
                </a:solidFill>
              </a:rPr>
              <a:t>ClusterRoleBindings</a:t>
            </a:r>
            <a:r>
              <a:rPr lang="en-US" sz="2448" dirty="0">
                <a:solidFill>
                  <a:schemeClr val="tx1"/>
                </a:solidFill>
              </a:rPr>
              <a:t>” for cluster-wide access</a:t>
            </a:r>
          </a:p>
          <a:p>
            <a:pPr marL="694855" lvl="2" indent="-466298">
              <a:buFont typeface="Arial" charset="0"/>
              <a:buChar char="•"/>
            </a:pPr>
            <a:r>
              <a:rPr lang="en-US" sz="2448" dirty="0">
                <a:solidFill>
                  <a:schemeClr val="tx1"/>
                </a:solidFill>
              </a:rPr>
              <a:t>Can contain users, groups, service accounts</a:t>
            </a:r>
          </a:p>
          <a:p>
            <a:pPr marL="694855" lvl="2" indent="-466298">
              <a:buFont typeface="Arial" charset="0"/>
              <a:buChar char="•"/>
            </a:pPr>
            <a:r>
              <a:rPr lang="en-US" sz="2448" dirty="0">
                <a:solidFill>
                  <a:schemeClr val="tx1"/>
                </a:solidFill>
              </a:rPr>
              <a:t>Control access to specific resources or API verbs</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8555" y="5143444"/>
            <a:ext cx="7427037" cy="1851081"/>
          </a:xfrm>
          <a:prstGeom prst="rect">
            <a:avLst/>
          </a:prstGeom>
        </p:spPr>
      </p:pic>
    </p:spTree>
    <p:extLst>
      <p:ext uri="{BB962C8B-B14F-4D97-AF65-F5344CB8AC3E}">
        <p14:creationId xmlns:p14="http://schemas.microsoft.com/office/powerpoint/2010/main" val="1247606346"/>
      </p:ext>
    </p:extLst>
  </p:cSld>
  <p:clrMapOvr>
    <a:overrideClrMapping bg1="dk1" tx1="lt1" bg2="dk2" tx2="lt2" accent1="accent1" accent2="accent2" accent3="accent3" accent4="accent4" accent5="accent5" accent6="accent6" hlink="hlink" folHlink="folHlink"/>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1" y="1829037"/>
            <a:ext cx="11885514" cy="3009628"/>
          </a:xfrm>
        </p:spPr>
        <p:txBody>
          <a:bodyPr/>
          <a:lstStyle/>
          <a:p>
            <a:r>
              <a:rPr lang="en-US" dirty="0" err="1"/>
              <a:t>Kubelets</a:t>
            </a:r>
            <a:r>
              <a:rPr lang="en-US" dirty="0"/>
              <a:t> on workers use liveness and readiness probes to know when to restart a container or start directing traffic</a:t>
            </a:r>
          </a:p>
          <a:p>
            <a:r>
              <a:rPr lang="en-US" dirty="0"/>
              <a:t>Liveness check: when to restart</a:t>
            </a:r>
          </a:p>
          <a:p>
            <a:r>
              <a:rPr lang="en-US" dirty="0"/>
              <a:t>Readiness check: when to forward Service traffic to a pod</a:t>
            </a:r>
          </a:p>
          <a:p>
            <a:endParaRPr lang="en-US" dirty="0"/>
          </a:p>
        </p:txBody>
      </p:sp>
      <p:sp>
        <p:nvSpPr>
          <p:cNvPr id="2" name="Title 1"/>
          <p:cNvSpPr>
            <a:spLocks noGrp="1"/>
          </p:cNvSpPr>
          <p:nvPr>
            <p:ph type="title"/>
          </p:nvPr>
        </p:nvSpPr>
        <p:spPr/>
        <p:txBody>
          <a:bodyPr/>
          <a:lstStyle/>
          <a:p>
            <a:r>
              <a:rPr lang="en-US" sz="3999" b="1" dirty="0">
                <a:gradFill>
                  <a:gsLst>
                    <a:gs pos="21538">
                      <a:schemeClr val="tx1"/>
                    </a:gs>
                    <a:gs pos="33000">
                      <a:schemeClr val="tx1"/>
                    </a:gs>
                  </a:gsLst>
                  <a:lin ang="5400000" scaled="0"/>
                </a:gradFill>
              </a:rPr>
              <a:t>Application Health and Readiness </a:t>
            </a:r>
          </a:p>
        </p:txBody>
      </p:sp>
    </p:spTree>
    <p:extLst>
      <p:ext uri="{BB962C8B-B14F-4D97-AF65-F5344CB8AC3E}">
        <p14:creationId xmlns:p14="http://schemas.microsoft.com/office/powerpoint/2010/main" val="18467245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1" y="1829037"/>
            <a:ext cx="11885514" cy="4542137"/>
          </a:xfrm>
        </p:spPr>
        <p:txBody>
          <a:bodyPr/>
          <a:lstStyle/>
          <a:p>
            <a:r>
              <a:rPr lang="en-US" dirty="0"/>
              <a:t>Cluster health: total number of nodes, pods, </a:t>
            </a:r>
            <a:r>
              <a:rPr lang="en-US" dirty="0" err="1"/>
              <a:t>etc</a:t>
            </a:r>
            <a:endParaRPr lang="en-US" dirty="0"/>
          </a:p>
          <a:p>
            <a:r>
              <a:rPr lang="en-US" dirty="0"/>
              <a:t>Node health: available compute resources, health</a:t>
            </a:r>
          </a:p>
          <a:p>
            <a:r>
              <a:rPr lang="en-US" dirty="0"/>
              <a:t>Application health</a:t>
            </a:r>
          </a:p>
          <a:p>
            <a:r>
              <a:rPr lang="en-US" dirty="0"/>
              <a:t>Tooling Examples </a:t>
            </a:r>
          </a:p>
          <a:p>
            <a:pPr lvl="1"/>
            <a:r>
              <a:rPr lang="en-US" dirty="0" err="1"/>
              <a:t>Datadog</a:t>
            </a:r>
            <a:endParaRPr lang="en-US" dirty="0"/>
          </a:p>
          <a:p>
            <a:pPr lvl="1"/>
            <a:r>
              <a:rPr lang="en-US" dirty="0"/>
              <a:t>Prometheus</a:t>
            </a:r>
          </a:p>
          <a:p>
            <a:pPr lvl="1"/>
            <a:r>
              <a:rPr lang="en-US" dirty="0"/>
              <a:t>Cloud-specific: OMS (Azure), </a:t>
            </a:r>
            <a:r>
              <a:rPr lang="en-US" dirty="0" err="1"/>
              <a:t>CloudWatch</a:t>
            </a:r>
            <a:r>
              <a:rPr lang="en-US" dirty="0"/>
              <a:t> (AWS)</a:t>
            </a:r>
          </a:p>
          <a:p>
            <a:endParaRPr lang="en-US" dirty="0"/>
          </a:p>
        </p:txBody>
      </p:sp>
      <p:sp>
        <p:nvSpPr>
          <p:cNvPr id="2" name="Title 1"/>
          <p:cNvSpPr>
            <a:spLocks noGrp="1"/>
          </p:cNvSpPr>
          <p:nvPr>
            <p:ph type="title"/>
          </p:nvPr>
        </p:nvSpPr>
        <p:spPr/>
        <p:txBody>
          <a:bodyPr/>
          <a:lstStyle/>
          <a:p>
            <a:r>
              <a:rPr lang="en-US" sz="3999" b="1" dirty="0">
                <a:gradFill>
                  <a:gsLst>
                    <a:gs pos="21538">
                      <a:schemeClr val="tx1"/>
                    </a:gs>
                    <a:gs pos="33000">
                      <a:schemeClr val="tx1"/>
                    </a:gs>
                  </a:gsLst>
                  <a:lin ang="5400000" scaled="0"/>
                </a:gradFill>
              </a:rPr>
              <a:t>Monitoring: What indicators matter in Kubernetes</a:t>
            </a:r>
          </a:p>
        </p:txBody>
      </p:sp>
    </p:spTree>
    <p:extLst>
      <p:ext uri="{BB962C8B-B14F-4D97-AF65-F5344CB8AC3E}">
        <p14:creationId xmlns:p14="http://schemas.microsoft.com/office/powerpoint/2010/main" val="10452023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2" y="1212849"/>
            <a:ext cx="11885514" cy="5493706"/>
          </a:xfrm>
        </p:spPr>
        <p:txBody>
          <a:bodyPr/>
          <a:lstStyle/>
          <a:p>
            <a:r>
              <a:rPr lang="en-US" dirty="0"/>
              <a:t>Pod logs: applications must log to standard out!</a:t>
            </a:r>
          </a:p>
          <a:p>
            <a:r>
              <a:rPr lang="en-US" dirty="0"/>
              <a:t>Cluster-wide e</a:t>
            </a:r>
            <a:r>
              <a:rPr lang="en-US" b="1" dirty="0"/>
              <a:t>vent logs</a:t>
            </a:r>
          </a:p>
          <a:p>
            <a:r>
              <a:rPr lang="en-US" b="1" dirty="0"/>
              <a:t>Logging forwarder solutions</a:t>
            </a:r>
          </a:p>
          <a:p>
            <a:pPr lvl="1"/>
            <a:r>
              <a:rPr lang="en-US" dirty="0" err="1"/>
              <a:t>fluentd</a:t>
            </a:r>
            <a:endParaRPr lang="en-US" dirty="0"/>
          </a:p>
          <a:p>
            <a:pPr lvl="1"/>
            <a:r>
              <a:rPr lang="en-US" dirty="0" err="1"/>
              <a:t>logstash</a:t>
            </a:r>
            <a:endParaRPr lang="en-US" dirty="0"/>
          </a:p>
          <a:p>
            <a:r>
              <a:rPr lang="en-US" dirty="0"/>
              <a:t>Log indexers</a:t>
            </a:r>
          </a:p>
          <a:p>
            <a:pPr lvl="1"/>
            <a:r>
              <a:rPr lang="en-US" dirty="0"/>
              <a:t>OMS Log Analytics</a:t>
            </a:r>
          </a:p>
          <a:p>
            <a:pPr lvl="1"/>
            <a:r>
              <a:rPr lang="en-US" dirty="0" err="1"/>
              <a:t>Splunk</a:t>
            </a:r>
            <a:endParaRPr lang="en-US" dirty="0"/>
          </a:p>
          <a:p>
            <a:pPr lvl="1"/>
            <a:r>
              <a:rPr lang="en-US" dirty="0"/>
              <a:t>ELK stack</a:t>
            </a:r>
          </a:p>
          <a:p>
            <a:endParaRPr lang="en-US" dirty="0"/>
          </a:p>
        </p:txBody>
      </p:sp>
      <p:sp>
        <p:nvSpPr>
          <p:cNvPr id="2" name="Title 1"/>
          <p:cNvSpPr>
            <a:spLocks noGrp="1"/>
          </p:cNvSpPr>
          <p:nvPr>
            <p:ph type="title"/>
          </p:nvPr>
        </p:nvSpPr>
        <p:spPr/>
        <p:txBody>
          <a:bodyPr/>
          <a:lstStyle/>
          <a:p>
            <a:r>
              <a:rPr lang="en-US" sz="3999" b="1" dirty="0">
                <a:gradFill>
                  <a:gsLst>
                    <a:gs pos="21538">
                      <a:schemeClr val="tx1"/>
                    </a:gs>
                    <a:gs pos="33000">
                      <a:schemeClr val="tx1"/>
                    </a:gs>
                  </a:gsLst>
                  <a:lin ang="5400000" scaled="0"/>
                </a:gradFill>
              </a:rPr>
              <a:t>Logging</a:t>
            </a:r>
          </a:p>
        </p:txBody>
      </p:sp>
    </p:spTree>
    <p:extLst>
      <p:ext uri="{BB962C8B-B14F-4D97-AF65-F5344CB8AC3E}">
        <p14:creationId xmlns:p14="http://schemas.microsoft.com/office/powerpoint/2010/main" val="12807965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212850"/>
            <a:ext cx="11885514" cy="4376666"/>
          </a:xfrm>
        </p:spPr>
        <p:txBody>
          <a:bodyPr/>
          <a:lstStyle/>
          <a:p>
            <a:r>
              <a:rPr lang="en-US" sz="3264" dirty="0"/>
              <a:t>Flexible configuration model for Kubernetes</a:t>
            </a:r>
          </a:p>
          <a:p>
            <a:r>
              <a:rPr lang="en-US" sz="3264" dirty="0"/>
              <a:t>Both Secrets and </a:t>
            </a:r>
            <a:r>
              <a:rPr lang="en-US" sz="3264" dirty="0" err="1"/>
              <a:t>ConfigMaps</a:t>
            </a:r>
            <a:r>
              <a:rPr lang="en-US" sz="3264" dirty="0"/>
              <a:t> can be used as ENV </a:t>
            </a:r>
            <a:r>
              <a:rPr lang="en-US" sz="3264" dirty="0" err="1"/>
              <a:t>vars</a:t>
            </a:r>
            <a:r>
              <a:rPr lang="en-US" sz="3264" dirty="0"/>
              <a:t> or files</a:t>
            </a:r>
          </a:p>
          <a:p>
            <a:r>
              <a:rPr lang="en-US" sz="3264" dirty="0"/>
              <a:t>Secrets</a:t>
            </a:r>
          </a:p>
          <a:p>
            <a:pPr lvl="1"/>
            <a:r>
              <a:rPr lang="en-US" sz="2448" dirty="0">
                <a:latin typeface="+mj-lt"/>
              </a:rPr>
              <a:t>Use Secrets for things which are actually secret like API keys, credentials, </a:t>
            </a:r>
            <a:r>
              <a:rPr lang="en-US" sz="2448" dirty="0" err="1">
                <a:latin typeface="+mj-lt"/>
              </a:rPr>
              <a:t>etc</a:t>
            </a:r>
            <a:endParaRPr lang="en-US" sz="2448" dirty="0">
              <a:latin typeface="+mj-lt"/>
            </a:endParaRPr>
          </a:p>
          <a:p>
            <a:pPr lvl="1"/>
            <a:r>
              <a:rPr lang="en-US" sz="2448" dirty="0">
                <a:latin typeface="+mj-lt"/>
              </a:rPr>
              <a:t>Secret values are base64 encoded and automatically decoded for pods</a:t>
            </a:r>
          </a:p>
          <a:p>
            <a:r>
              <a:rPr lang="en-US" sz="3264" dirty="0" err="1"/>
              <a:t>ConfigMaps</a:t>
            </a:r>
            <a:endParaRPr lang="en-US" sz="3264" dirty="0"/>
          </a:p>
          <a:p>
            <a:pPr lvl="1"/>
            <a:r>
              <a:rPr lang="en-US" sz="2448" dirty="0" err="1">
                <a:latin typeface="+mj-lt"/>
              </a:rPr>
              <a:t>ConfigMaps</a:t>
            </a:r>
            <a:r>
              <a:rPr lang="en-US" sz="2448" dirty="0">
                <a:latin typeface="+mj-lt"/>
              </a:rPr>
              <a:t> for configuration that doesn’t have sensitive information. However, there are pros/cons with each</a:t>
            </a:r>
          </a:p>
          <a:p>
            <a:pPr lvl="1"/>
            <a:r>
              <a:rPr lang="en-US" sz="2448" dirty="0" err="1">
                <a:latin typeface="+mj-lt"/>
              </a:rPr>
              <a:t>ConfigMaps</a:t>
            </a:r>
            <a:r>
              <a:rPr lang="en-US" sz="2448" dirty="0">
                <a:latin typeface="+mj-lt"/>
              </a:rPr>
              <a:t> designed to more conveniently support working with strings </a:t>
            </a:r>
          </a:p>
        </p:txBody>
      </p:sp>
      <p:sp>
        <p:nvSpPr>
          <p:cNvPr id="2" name="Title 1"/>
          <p:cNvSpPr>
            <a:spLocks noGrp="1"/>
          </p:cNvSpPr>
          <p:nvPr>
            <p:ph type="title"/>
          </p:nvPr>
        </p:nvSpPr>
        <p:spPr/>
        <p:txBody>
          <a:bodyPr/>
          <a:lstStyle/>
          <a:p>
            <a:r>
              <a:rPr lang="en-US" b="1" dirty="0" err="1"/>
              <a:t>ConfigMaps</a:t>
            </a:r>
            <a:r>
              <a:rPr lang="en-US" b="1" dirty="0"/>
              <a:t> and Secrets</a:t>
            </a: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174885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a:solidFill>
                  <a:schemeClr val="tx1"/>
                </a:solidFill>
                <a:latin typeface="+mn-lt"/>
              </a:rPr>
              <a:t>Help customers free resources and work more efficiently by modernizing traditional applications</a:t>
            </a:r>
          </a:p>
        </p:txBody>
      </p:sp>
      <p:pic>
        <p:nvPicPr>
          <p:cNvPr id="8" name="Picture Placeholder 7">
            <a:extLst>
              <a:ext uri="{FF2B5EF4-FFF2-40B4-BE49-F238E27FC236}">
                <a16:creationId xmlns:a16="http://schemas.microsoft.com/office/drawing/2014/main" xmlns="" id="{FA77E1B5-6C52-4EE0-9209-FE87EFF838D8}"/>
              </a:ext>
            </a:extLst>
          </p:cNvPr>
          <p:cNvPicPr>
            <a:picLocks noGrp="1" noChangeAspect="1"/>
          </p:cNvPicPr>
          <p:nvPr>
            <p:ph type="pic" sz="quarter" idx="10"/>
          </p:nvPr>
        </p:nvPicPr>
        <p:blipFill>
          <a:blip r:embed="rId3"/>
          <a:srcRect l="16685" r="16685"/>
          <a:stretch>
            <a:fillRect/>
          </a:stretch>
        </p:blipFill>
        <p:spPr/>
      </p:pic>
    </p:spTree>
    <p:extLst>
      <p:ext uri="{BB962C8B-B14F-4D97-AF65-F5344CB8AC3E}">
        <p14:creationId xmlns:p14="http://schemas.microsoft.com/office/powerpoint/2010/main" val="3269026771"/>
      </p:ext>
    </p:extLst>
  </p:cSld>
  <p:clrMapOvr>
    <a:masterClrMapping/>
  </p:clrMapOvr>
  <p:transition spd="med">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419102"/>
            <a:ext cx="11885514" cy="1905460"/>
          </a:xfrm>
        </p:spPr>
        <p:txBody>
          <a:bodyPr/>
          <a:lstStyle/>
          <a:p>
            <a:r>
              <a:rPr lang="en-US" dirty="0"/>
              <a:t>Ensures that all (or some) nodes run a copy of a pod</a:t>
            </a:r>
          </a:p>
          <a:p>
            <a:r>
              <a:rPr lang="en-US" dirty="0"/>
              <a:t>Doesn't care if a node is marked as </a:t>
            </a:r>
            <a:r>
              <a:rPr lang="en-US" dirty="0" err="1"/>
              <a:t>unschedulable</a:t>
            </a:r>
            <a:endParaRPr lang="en-US" dirty="0"/>
          </a:p>
          <a:p>
            <a:r>
              <a:rPr lang="en-US" dirty="0"/>
              <a:t>Can make pods even if the scheduler is not running</a:t>
            </a:r>
          </a:p>
        </p:txBody>
      </p:sp>
      <p:sp>
        <p:nvSpPr>
          <p:cNvPr id="2" name="Title 1"/>
          <p:cNvSpPr>
            <a:spLocks noGrp="1"/>
          </p:cNvSpPr>
          <p:nvPr>
            <p:ph type="title"/>
          </p:nvPr>
        </p:nvSpPr>
        <p:spPr/>
        <p:txBody>
          <a:bodyPr/>
          <a:lstStyle/>
          <a:p>
            <a:r>
              <a:rPr lang="en-US" b="1" dirty="0" err="1"/>
              <a:t>DaemonSets</a:t>
            </a: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4784946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419102"/>
            <a:ext cx="11885514" cy="3013279"/>
          </a:xfrm>
        </p:spPr>
        <p:txBody>
          <a:bodyPr/>
          <a:lstStyle/>
          <a:p>
            <a:r>
              <a:rPr lang="en-US" dirty="0"/>
              <a:t>Used for workloads that require consistent, persistent hostnames e.g. etcd-01, etcd-02</a:t>
            </a:r>
          </a:p>
          <a:p>
            <a:r>
              <a:rPr lang="en-US" dirty="0"/>
              <a:t>One </a:t>
            </a:r>
            <a:r>
              <a:rPr lang="en-US" dirty="0" err="1"/>
              <a:t>PersistentVolume</a:t>
            </a:r>
            <a:r>
              <a:rPr lang="en-US" dirty="0"/>
              <a:t> storage per pod</a:t>
            </a:r>
          </a:p>
          <a:p>
            <a:r>
              <a:rPr lang="en-US" dirty="0" err="1"/>
              <a:t>StatefulSet</a:t>
            </a:r>
            <a:r>
              <a:rPr lang="en-US" dirty="0"/>
              <a:t> example - zookeeper</a:t>
            </a:r>
          </a:p>
          <a:p>
            <a:r>
              <a:rPr lang="en-US" dirty="0" err="1"/>
              <a:t>StatefulSet</a:t>
            </a:r>
            <a:r>
              <a:rPr lang="en-US" dirty="0"/>
              <a:t> example - </a:t>
            </a:r>
            <a:r>
              <a:rPr lang="en-US" dirty="0" err="1"/>
              <a:t>cockroachdb</a:t>
            </a:r>
            <a:endParaRPr lang="en-US" dirty="0"/>
          </a:p>
        </p:txBody>
      </p:sp>
      <p:sp>
        <p:nvSpPr>
          <p:cNvPr id="2" name="Title 1"/>
          <p:cNvSpPr>
            <a:spLocks noGrp="1"/>
          </p:cNvSpPr>
          <p:nvPr>
            <p:ph type="title"/>
          </p:nvPr>
        </p:nvSpPr>
        <p:spPr/>
        <p:txBody>
          <a:bodyPr/>
          <a:lstStyle/>
          <a:p>
            <a:r>
              <a:rPr lang="en-US" b="1" dirty="0" err="1"/>
              <a:t>StatefulSets</a:t>
            </a: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9654120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419102"/>
            <a:ext cx="11885514" cy="3991938"/>
          </a:xfrm>
        </p:spPr>
        <p:txBody>
          <a:bodyPr/>
          <a:lstStyle/>
          <a:p>
            <a:r>
              <a:rPr lang="en-US" dirty="0"/>
              <a:t>Creates one or more pods and ensures that a specified number of them successfully terminate</a:t>
            </a:r>
          </a:p>
          <a:p>
            <a:r>
              <a:rPr lang="en-US" dirty="0"/>
              <a:t>3 types of jobs</a:t>
            </a:r>
          </a:p>
          <a:p>
            <a:pPr lvl="1"/>
            <a:r>
              <a:rPr lang="en-US" dirty="0">
                <a:latin typeface="+mj-lt"/>
              </a:rPr>
              <a:t>Non-parallel Jobs - e.g. single pod done when exit is successful</a:t>
            </a:r>
          </a:p>
          <a:p>
            <a:pPr lvl="1"/>
            <a:r>
              <a:rPr lang="en-US" dirty="0">
                <a:latin typeface="+mj-lt"/>
              </a:rPr>
              <a:t>Parallel Jobs with a fixed completion count - e.g. one successful pod for each value in the range 1 to .</a:t>
            </a:r>
            <a:r>
              <a:rPr lang="en-US" dirty="0" err="1">
                <a:latin typeface="+mj-lt"/>
              </a:rPr>
              <a:t>spec.completions</a:t>
            </a:r>
            <a:endParaRPr lang="en-US" dirty="0">
              <a:latin typeface="+mj-lt"/>
            </a:endParaRPr>
          </a:p>
          <a:p>
            <a:pPr lvl="1"/>
            <a:r>
              <a:rPr lang="en-US" dirty="0">
                <a:latin typeface="+mj-lt"/>
              </a:rPr>
              <a:t>Parallel Jobs with a work queue that coordinate with each other and terminate when one pod exits successfully</a:t>
            </a:r>
          </a:p>
        </p:txBody>
      </p:sp>
      <p:sp>
        <p:nvSpPr>
          <p:cNvPr id="2" name="Title 1"/>
          <p:cNvSpPr>
            <a:spLocks noGrp="1"/>
          </p:cNvSpPr>
          <p:nvPr>
            <p:ph type="title"/>
          </p:nvPr>
        </p:nvSpPr>
        <p:spPr/>
        <p:txBody>
          <a:bodyPr/>
          <a:lstStyle/>
          <a:p>
            <a:r>
              <a:rPr lang="en-US" b="1" dirty="0"/>
              <a:t>Jobs</a:t>
            </a: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4347151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prstGeom prst="rect">
            <a:avLst/>
          </a:prstGeom>
        </p:spPr>
        <p:txBody>
          <a:bodyPr vert="horz" wrap="square" lIns="124327" tIns="124327" rIns="124327" bIns="124327" rtlCol="0" anchor="t" anchorCtr="0">
            <a:noAutofit/>
          </a:bodyPr>
          <a:lstStyle/>
          <a:p>
            <a:pPr>
              <a:buClr>
                <a:schemeClr val="dk1"/>
              </a:buClr>
              <a:buSzPct val="39285"/>
            </a:pPr>
            <a:r>
              <a:rPr lang="en"/>
              <a:t>Questions?</a:t>
            </a:r>
          </a:p>
        </p:txBody>
      </p:sp>
      <p:sp>
        <p:nvSpPr>
          <p:cNvPr id="4" name="Text Placeholder 3">
            <a:extLst>
              <a:ext uri="{FF2B5EF4-FFF2-40B4-BE49-F238E27FC236}">
                <a16:creationId xmlns:a16="http://schemas.microsoft.com/office/drawing/2014/main" xmlns="" id="{C6423015-3E4E-4482-A399-13DACAAC564A}"/>
              </a:ext>
            </a:extLst>
          </p:cNvPr>
          <p:cNvSpPr>
            <a:spLocks noGrp="1"/>
          </p:cNvSpPr>
          <p:nvPr>
            <p:ph type="body" sz="quarter" idx="10"/>
          </p:nvPr>
        </p:nvSpPr>
        <p:spPr/>
        <p:txBody>
          <a:bodyPr/>
          <a:lstStyle/>
          <a:p>
            <a:endParaRPr lang="en-US"/>
          </a:p>
        </p:txBody>
      </p:sp>
      <p:pic>
        <p:nvPicPr>
          <p:cNvPr id="507" name="Shape 507"/>
          <p:cNvPicPr preferRelativeResize="0"/>
          <p:nvPr/>
        </p:nvPicPr>
        <p:blipFill>
          <a:blip r:embed="rId3">
            <a:alphaModFix/>
          </a:blip>
          <a:stretch>
            <a:fillRect/>
          </a:stretch>
        </p:blipFill>
        <p:spPr>
          <a:xfrm>
            <a:off x="1569227" y="1099732"/>
            <a:ext cx="9169506" cy="5196053"/>
          </a:xfrm>
          <a:prstGeom prst="rect">
            <a:avLst/>
          </a:prstGeom>
          <a:noFill/>
          <a:ln>
            <a:noFill/>
          </a:ln>
        </p:spPr>
      </p:pic>
    </p:spTree>
    <p:extLst>
      <p:ext uri="{BB962C8B-B14F-4D97-AF65-F5344CB8AC3E}">
        <p14:creationId xmlns:p14="http://schemas.microsoft.com/office/powerpoint/2010/main" val="2698855178"/>
      </p:ext>
    </p:extLst>
  </p:cSld>
  <p:clrMapOvr>
    <a:masterClrMapping/>
  </p:clrMapOvr>
  <p:transition spd="med">
    <p:fade/>
  </p:transition>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10.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ynnette_Template.potx" id="{388ABE4F-C0F5-42AC-B6B7-3B98FA8C9DB7}" vid="{ACB06627-B523-4F20-803B-9B128BE074D4}"/>
    </a:ext>
  </a:extLst>
</a:theme>
</file>

<file path=ppt/theme/theme3.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3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5.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6.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7.xml><?xml version="1.0" encoding="utf-8"?>
<a:theme xmlns:a="http://schemas.openxmlformats.org/drawingml/2006/main" name="8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8.xml><?xml version="1.0" encoding="utf-8"?>
<a:theme xmlns:a="http://schemas.openxmlformats.org/drawingml/2006/main" name="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1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Override1.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2.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3.xml><?xml version="1.0" encoding="utf-8"?>
<a:themeOverride xmlns:a="http://schemas.openxmlformats.org/drawingml/2006/main">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themeOverride>
</file>

<file path=ppt/theme/themeOverride4.xml><?xml version="1.0" encoding="utf-8"?>
<a:themeOverride xmlns:a="http://schemas.openxmlformats.org/drawingml/2006/main">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themeOverride>
</file>

<file path=ppt/theme/themeOverride5.xml><?xml version="1.0" encoding="utf-8"?>
<a:themeOverride xmlns:a="http://schemas.openxmlformats.org/drawingml/2006/main">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themeOverride>
</file>

<file path=ppt/theme/themeOverride6.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D8D8A39D845364293608B2A4F901C95" ma:contentTypeVersion="6" ma:contentTypeDescription="Create a new document." ma:contentTypeScope="" ma:versionID="66384745acbb00a4aecb662c53b6d63a">
  <xsd:schema xmlns:xsd="http://www.w3.org/2001/XMLSchema" xmlns:xs="http://www.w3.org/2001/XMLSchema" xmlns:p="http://schemas.microsoft.com/office/2006/metadata/properties" xmlns:ns2="f760ed16-bb25-4d3e-abb0-e60d885bb92e" xmlns:ns3="b3810976-711c-4672-8b3a-59793aa71c6f" targetNamespace="http://schemas.microsoft.com/office/2006/metadata/properties" ma:root="true" ma:fieldsID="cc27b7e04f78a18c2c981c87138a8cdb" ns2:_="" ns3:_="">
    <xsd:import namespace="f760ed16-bb25-4d3e-abb0-e60d885bb92e"/>
    <xsd:import namespace="b3810976-711c-4672-8b3a-59793aa71c6f"/>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60ed16-bb25-4d3e-abb0-e60d885bb92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3810976-711c-4672-8b3a-59793aa71c6f"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10692B6-A9AB-4EC7-B52D-558917D2B6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60ed16-bb25-4d3e-abb0-e60d885bb92e"/>
    <ds:schemaRef ds:uri="b3810976-711c-4672-8b3a-59793aa71c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641</TotalTime>
  <Words>6269</Words>
  <Application>Microsoft Macintosh PowerPoint</Application>
  <PresentationFormat>Custom</PresentationFormat>
  <Paragraphs>955</Paragraphs>
  <Slides>93</Slides>
  <Notes>93</Notes>
  <HiddenSlides>12</HiddenSlides>
  <MMClips>0</MMClips>
  <ScaleCrop>false</ScaleCrop>
  <HeadingPairs>
    <vt:vector size="6" baseType="variant">
      <vt:variant>
        <vt:lpstr>Fonts Used</vt:lpstr>
      </vt:variant>
      <vt:variant>
        <vt:i4>12</vt:i4>
      </vt:variant>
      <vt:variant>
        <vt:lpstr>Theme</vt:lpstr>
      </vt:variant>
      <vt:variant>
        <vt:i4>10</vt:i4>
      </vt:variant>
      <vt:variant>
        <vt:lpstr>Slide Titles</vt:lpstr>
      </vt:variant>
      <vt:variant>
        <vt:i4>93</vt:i4>
      </vt:variant>
    </vt:vector>
  </HeadingPairs>
  <TitlesOfParts>
    <vt:vector size="115" baseType="lpstr">
      <vt:lpstr>Calibri</vt:lpstr>
      <vt:lpstr>Calibri Light</vt:lpstr>
      <vt:lpstr>Consolas</vt:lpstr>
      <vt:lpstr>Courier New</vt:lpstr>
      <vt:lpstr>Mangal</vt:lpstr>
      <vt:lpstr>ＭＳ Ｐゴシック</vt:lpstr>
      <vt:lpstr>Quattrocento Sans</vt:lpstr>
      <vt:lpstr>Segoe UI</vt:lpstr>
      <vt:lpstr>Segoe UI Light</vt:lpstr>
      <vt:lpstr>Segoe UI Semilight</vt:lpstr>
      <vt:lpstr>Wingdings</vt:lpstr>
      <vt:lpstr>Arial</vt:lpstr>
      <vt:lpstr>5-50113_Microsoft_Ready_Light_Template</vt:lpstr>
      <vt:lpstr>2_5-50113_Microsoft_Ready_Light_Template</vt:lpstr>
      <vt:lpstr>2_5-30660_TR21_BO_CT_Template</vt:lpstr>
      <vt:lpstr>3_WHITE TEMPLATE</vt:lpstr>
      <vt:lpstr>1_Office Theme</vt:lpstr>
      <vt:lpstr>DARK GRAY TEMPLATE</vt:lpstr>
      <vt:lpstr>8_WHITE TEMPLATE</vt:lpstr>
      <vt:lpstr>Azure 2015</vt:lpstr>
      <vt:lpstr>1_DARK GRAY TEMPLATE</vt:lpstr>
      <vt:lpstr>3_Office Theme</vt:lpstr>
      <vt:lpstr>Kubernetes Hackfest Building Cloudy Applications </vt:lpstr>
      <vt:lpstr>Agenda</vt:lpstr>
      <vt:lpstr>Hackfest Approach</vt:lpstr>
      <vt:lpstr>Why Modernize Apps?</vt:lpstr>
      <vt:lpstr>PowerPoint Presentation</vt:lpstr>
      <vt:lpstr>Our world is changing</vt:lpstr>
      <vt:lpstr>Where do developers spend time…</vt:lpstr>
      <vt:lpstr>Where do application admins spend time…</vt:lpstr>
      <vt:lpstr>Help customers free resources and work more efficiently by modernizing traditional applications</vt:lpstr>
      <vt:lpstr>Ways to Modernize Applications</vt:lpstr>
      <vt:lpstr>PowerPoint Presentation</vt:lpstr>
      <vt:lpstr>Modernization with microservices</vt:lpstr>
      <vt:lpstr>Microservice architecture benefits</vt:lpstr>
      <vt:lpstr>Microservices Benefits</vt:lpstr>
      <vt:lpstr>Microservices – The Hard Part</vt:lpstr>
      <vt:lpstr>12-Factor Apps </vt:lpstr>
      <vt:lpstr>12-Factor Apps (1-5)</vt:lpstr>
      <vt:lpstr>12-Factor Apps (6-12)</vt:lpstr>
      <vt:lpstr>Docker, Docker, Docker</vt:lpstr>
      <vt:lpstr>What is a container?</vt:lpstr>
      <vt:lpstr>How Containers Work</vt:lpstr>
      <vt:lpstr>Docker vs VMs</vt:lpstr>
      <vt:lpstr>Docker Container Anatomy</vt:lpstr>
      <vt:lpstr>Docker architecture</vt:lpstr>
      <vt:lpstr>Docker architecture</vt:lpstr>
      <vt:lpstr>Why containers?</vt:lpstr>
      <vt:lpstr>PowerPoint Presentation</vt:lpstr>
      <vt:lpstr>PowerPoint Presentation</vt:lpstr>
      <vt:lpstr>PowerPoint Presentation</vt:lpstr>
      <vt:lpstr>PowerPoint Presentation</vt:lpstr>
      <vt:lpstr>PowerPoint Presentation</vt:lpstr>
      <vt:lpstr>What do cluster orchestrators do?</vt:lpstr>
      <vt:lpstr>Container Management at Scale</vt:lpstr>
      <vt:lpstr>Orchestrator Ecosystem (Constantly Changing)</vt:lpstr>
      <vt:lpstr>Why Kubernetes (K8s)?</vt:lpstr>
      <vt:lpstr>What is Kubernetes?</vt:lpstr>
      <vt:lpstr>Kubernetes Architecture</vt:lpstr>
      <vt:lpstr>Kubernetes Architecture Components</vt:lpstr>
      <vt:lpstr>Master Components</vt:lpstr>
      <vt:lpstr>Worker Node Components</vt:lpstr>
      <vt:lpstr>kubectl: CLI to run commands against a Kubernetes cluster </vt:lpstr>
      <vt:lpstr>Kubernetes Resources</vt:lpstr>
      <vt:lpstr>Kubernetes Resources</vt:lpstr>
      <vt:lpstr>What is a pod? </vt:lpstr>
      <vt:lpstr>Deployment</vt:lpstr>
      <vt:lpstr>Kubernetes Services</vt:lpstr>
      <vt:lpstr>Kubernetes manifest: Pod </vt:lpstr>
      <vt:lpstr>Interact with pods</vt:lpstr>
      <vt:lpstr>Kubernetes manifest: Deployment </vt:lpstr>
      <vt:lpstr>Service Types</vt:lpstr>
      <vt:lpstr>Kubernetes manifest: Service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Namespaces</vt:lpstr>
      <vt:lpstr>Labels and Selectors</vt:lpstr>
      <vt:lpstr>Networking</vt:lpstr>
      <vt:lpstr>Networking in the Container World</vt:lpstr>
      <vt:lpstr>Multi-Host Networking</vt:lpstr>
      <vt:lpstr>PowerPoint Presentation</vt:lpstr>
      <vt:lpstr>What is service discovery?</vt:lpstr>
      <vt:lpstr>Networking in Kubernetes</vt:lpstr>
      <vt:lpstr>Service Discovery with Kubernetes</vt:lpstr>
      <vt:lpstr>Ingresses</vt:lpstr>
      <vt:lpstr>CNI</vt:lpstr>
      <vt:lpstr>DevOps &amp; CI / CD</vt:lpstr>
      <vt:lpstr>DevOps Practices Arrive</vt:lpstr>
      <vt:lpstr>DevOps – Why you care</vt:lpstr>
      <vt:lpstr>Common Toolsets</vt:lpstr>
      <vt:lpstr>Helm:  Kubernetes Package Manager</vt:lpstr>
      <vt:lpstr>Birth of Helm</vt:lpstr>
      <vt:lpstr>Helm Charts</vt:lpstr>
      <vt:lpstr>PowerPoint Presentation</vt:lpstr>
      <vt:lpstr>Chart structure</vt:lpstr>
      <vt:lpstr>Chart structure</vt:lpstr>
      <vt:lpstr>Chart.yaml</vt:lpstr>
      <vt:lpstr>Helm values.yaml</vt:lpstr>
      <vt:lpstr>Helm Templates</vt:lpstr>
      <vt:lpstr>Draft: Streamlined Kubernetes Development</vt:lpstr>
      <vt:lpstr>Role Based Access Control</vt:lpstr>
      <vt:lpstr>Application Health and Readiness </vt:lpstr>
      <vt:lpstr>Monitoring: What indicators matter in Kubernetes</vt:lpstr>
      <vt:lpstr>Logging</vt:lpstr>
      <vt:lpstr>ConfigMaps and Secrets</vt:lpstr>
      <vt:lpstr>DaemonSets</vt:lpstr>
      <vt:lpstr>StatefulSets</vt:lpstr>
      <vt:lpstr>Jobs</vt:lpstr>
      <vt:lpstr>Questions?</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Jungho Kim</cp:lastModifiedBy>
  <cp:revision>40</cp:revision>
  <dcterms:modified xsi:type="dcterms:W3CDTF">2018-02-02T15:52:42Z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0x010100CD8D8A39D845364293608B2A4F901C95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Track">
    <vt:lpwstr/>
  </property>
  <property fmtid="{D5CDD505-2E9C-101B-9397-08002B2CF9AE}" pid="7" name="Event Location">
    <vt:lpwstr>84;#Las Vegas|e731b1e0-234c-4781-a780-e65aa36c0b98</vt:lpwstr>
  </property>
  <property fmtid="{D5CDD505-2E9C-101B-9397-08002B2CF9AE}" pid="8" name="Campaign">
    <vt:lpwstr/>
  </property>
  <property fmtid="{D5CDD505-2E9C-101B-9397-08002B2CF9AE}" pid="9" name="IsMyDocuments">
    <vt:bool>true</vt:bool>
  </property>
  <property fmtid="{D5CDD505-2E9C-101B-9397-08002B2CF9AE}" pid="10" name="TaxKeyword">
    <vt:lpwstr>79;#Microsoft Ready|3ca26e5f-dc1b-4496-bbb3-9dc6901a235f</vt:lpwstr>
  </property>
  <property fmtid="{D5CDD505-2E9C-101B-9397-08002B2CF9AE}" pid="11" name="Audience1">
    <vt:lpwstr/>
  </property>
  <property fmtid="{D5CDD505-2E9C-101B-9397-08002B2CF9AE}" pid="12" name="Event Name">
    <vt:lpwstr>83;#Microsoft Ready|3ca26e5f-dc1b-4496-bbb3-9dc6901a235f</vt:lpwstr>
  </property>
  <property fmtid="{D5CDD505-2E9C-101B-9397-08002B2CF9AE}" pid="13" name="Event Venue">
    <vt:lpwstr>103;#Venetian|bd55f5f3-c228-4542-b738-d5b5edd79abd</vt:lpwstr>
  </property>
  <property fmtid="{D5CDD505-2E9C-101B-9397-08002B2CF9AE}" pid="14" name="Session Code">
    <vt:lpwstr>TECH-CAD202</vt:lpwstr>
  </property>
  <property fmtid="{D5CDD505-2E9C-101B-9397-08002B2CF9AE}" pid="15" name="Title">
    <vt:lpwstr>Accelerate Enterprise App Migration to Azure with Docker and the "Modernize Traditional Apps" program</vt:lpwstr>
  </property>
  <property fmtid="{D5CDD505-2E9C-101B-9397-08002B2CF9AE}" pid="16" name="External Speaker">
    <vt:lpwstr>Bruce Gary</vt:lpwstr>
  </property>
  <property fmtid="{D5CDD505-2E9C-101B-9397-08002B2CF9AE}" pid="17" name="Event Start Date">
    <vt:filetime>2017-07-15T00:00:00Z</vt:filetime>
  </property>
  <property fmtid="{D5CDD505-2E9C-101B-9397-08002B2CF9AE}" pid="18" name="Event End Date">
    <vt:filetime>2017-07-22T00:00:00Z</vt:filetime>
  </property>
  <property fmtid="{D5CDD505-2E9C-101B-9397-08002B2CF9AE}" pid="19" name="Content Owner">
    <vt:lpwstr>Bruce Gary</vt:lpwstr>
  </property>
  <property fmtid="{D5CDD505-2E9C-101B-9397-08002B2CF9AE}" pid="20" name="Content Owner EmailAddress">
    <vt:lpwstr>bgary@microsoft.com</vt:lpwstr>
  </property>
  <property fmtid="{D5CDD505-2E9C-101B-9397-08002B2CF9AE}" pid="21" name="MSIP_Label_f42aa342-8706-4288-bd11-ebb85995028c_Enabled">
    <vt:lpwstr>True</vt:lpwstr>
  </property>
  <property fmtid="{D5CDD505-2E9C-101B-9397-08002B2CF9AE}" pid="22" name="MSIP_Label_f42aa342-8706-4288-bd11-ebb85995028c_SiteId">
    <vt:lpwstr>72f988bf-86f1-41af-91ab-2d7cd011db47</vt:lpwstr>
  </property>
  <property fmtid="{D5CDD505-2E9C-101B-9397-08002B2CF9AE}" pid="23" name="MSIP_Label_f42aa342-8706-4288-bd11-ebb85995028c_Ref">
    <vt:lpwstr>https://api.informationprotection.azure.com/api/72f988bf-86f1-41af-91ab-2d7cd011db47</vt:lpwstr>
  </property>
  <property fmtid="{D5CDD505-2E9C-101B-9397-08002B2CF9AE}" pid="24" name="MSIP_Label_f42aa342-8706-4288-bd11-ebb85995028c_Owner">
    <vt:lpwstr>kevinhar@microsoft.com</vt:lpwstr>
  </property>
  <property fmtid="{D5CDD505-2E9C-101B-9397-08002B2CF9AE}" pid="25" name="MSIP_Label_f42aa342-8706-4288-bd11-ebb85995028c_SetDate">
    <vt:lpwstr>2017-09-25T12:46:52.2335979-04:00</vt:lpwstr>
  </property>
  <property fmtid="{D5CDD505-2E9C-101B-9397-08002B2CF9AE}" pid="26" name="MSIP_Label_f42aa342-8706-4288-bd11-ebb85995028c_Name">
    <vt:lpwstr>General</vt:lpwstr>
  </property>
  <property fmtid="{D5CDD505-2E9C-101B-9397-08002B2CF9AE}" pid="27" name="MSIP_Label_f42aa342-8706-4288-bd11-ebb85995028c_Application">
    <vt:lpwstr>Microsoft Azure Information Protection</vt:lpwstr>
  </property>
  <property fmtid="{D5CDD505-2E9C-101B-9397-08002B2CF9AE}" pid="28" name="MSIP_Label_f42aa342-8706-4288-bd11-ebb85995028c_Extended_MSFT_Method">
    <vt:lpwstr>Automatic</vt:lpwstr>
  </property>
  <property fmtid="{D5CDD505-2E9C-101B-9397-08002B2CF9AE}" pid="29" name="Sensitivity">
    <vt:lpwstr>General</vt:lpwstr>
  </property>
</Properties>
</file>